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11089178" r:id="rId2"/>
    <p:sldId id="11089239" r:id="rId3"/>
    <p:sldId id="11089265" r:id="rId4"/>
    <p:sldId id="11089266" r:id="rId5"/>
    <p:sldId id="11089267" r:id="rId6"/>
    <p:sldId id="11089268" r:id="rId7"/>
    <p:sldId id="11089269" r:id="rId8"/>
    <p:sldId id="11089270" r:id="rId9"/>
    <p:sldId id="11089271" r:id="rId10"/>
    <p:sldId id="11089272" r:id="rId11"/>
    <p:sldId id="11089273" r:id="rId12"/>
    <p:sldId id="11089237" r:id="rId13"/>
    <p:sldId id="11089242" r:id="rId14"/>
    <p:sldId id="11089243" r:id="rId15"/>
    <p:sldId id="11089238" r:id="rId16"/>
    <p:sldId id="11089277" r:id="rId17"/>
    <p:sldId id="11089245" r:id="rId18"/>
    <p:sldId id="11089246" r:id="rId19"/>
    <p:sldId id="11089247" r:id="rId20"/>
    <p:sldId id="11089248" r:id="rId21"/>
    <p:sldId id="11089274" r:id="rId22"/>
    <p:sldId id="11089275" r:id="rId23"/>
    <p:sldId id="11089276" r:id="rId24"/>
    <p:sldId id="11089240" r:id="rId25"/>
    <p:sldId id="11089224" r:id="rId26"/>
    <p:sldId id="11089227" r:id="rId27"/>
    <p:sldId id="11089230" r:id="rId28"/>
    <p:sldId id="11089231" r:id="rId29"/>
    <p:sldId id="11089232" r:id="rId30"/>
    <p:sldId id="11089233" r:id="rId31"/>
    <p:sldId id="11089234" r:id="rId32"/>
    <p:sldId id="11089249" r:id="rId33"/>
    <p:sldId id="11089226" r:id="rId34"/>
    <p:sldId id="11089211" r:id="rId35"/>
    <p:sldId id="11089180"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248E315-CAC2-41FC-B29D-6CF9117B8986}">
          <p14:sldIdLst>
            <p14:sldId id="11089178"/>
            <p14:sldId id="11089239"/>
            <p14:sldId id="11089265"/>
            <p14:sldId id="11089266"/>
            <p14:sldId id="11089267"/>
            <p14:sldId id="11089268"/>
            <p14:sldId id="11089269"/>
            <p14:sldId id="11089270"/>
            <p14:sldId id="11089271"/>
            <p14:sldId id="11089272"/>
            <p14:sldId id="11089273"/>
            <p14:sldId id="11089237"/>
            <p14:sldId id="11089242"/>
            <p14:sldId id="11089243"/>
            <p14:sldId id="11089238"/>
            <p14:sldId id="11089277"/>
            <p14:sldId id="11089245"/>
            <p14:sldId id="11089246"/>
            <p14:sldId id="11089247"/>
            <p14:sldId id="11089248"/>
            <p14:sldId id="11089274"/>
            <p14:sldId id="11089275"/>
            <p14:sldId id="11089276"/>
            <p14:sldId id="11089240"/>
            <p14:sldId id="11089224"/>
            <p14:sldId id="11089227"/>
            <p14:sldId id="11089230"/>
            <p14:sldId id="11089231"/>
            <p14:sldId id="11089232"/>
            <p14:sldId id="11089233"/>
            <p14:sldId id="11089234"/>
            <p14:sldId id="11089249"/>
            <p14:sldId id="11089226"/>
            <p14:sldId id="11089211"/>
            <p14:sldId id="11089180"/>
          </p14:sldIdLst>
        </p14:section>
      </p14:sectionLst>
    </p:ext>
    <p:ext uri="{EFAFB233-063F-42B5-8137-9DF3F51BA10A}">
      <p15:sldGuideLst xmlns:p15="http://schemas.microsoft.com/office/powerpoint/2012/main">
        <p15:guide id="1" orient="horz" pos="1185">
          <p15:clr>
            <a:srgbClr val="A4A3A4"/>
          </p15:clr>
        </p15:guide>
        <p15:guide id="2" pos="6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tre"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1FC"/>
    <a:srgbClr val="333333"/>
    <a:srgbClr val="00A7EE"/>
    <a:srgbClr val="007ACD"/>
    <a:srgbClr val="0070C0"/>
    <a:srgbClr val="005F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7" d="100"/>
          <a:sy n="107" d="100"/>
        </p:scale>
        <p:origin x="714" y="78"/>
      </p:cViewPr>
      <p:guideLst>
        <p:guide orient="horz" pos="1185"/>
        <p:guide pos="6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1C2E390-6392-41CA-AA62-E0BB65AC1CCE}" type="datetimeFigureOut">
              <a:rPr lang="zh-CN" altLang="en-US" smtClean="0"/>
              <a:t>2023/6/30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669F29F0-E8AA-47DF-AA56-D067BD4F993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9F29F0-E8AA-47DF-AA56-D067BD4F9937}" type="slidenum">
              <a:rPr lang="zh-CN" altLang="en-US" smtClean="0"/>
              <a:t>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pixabay.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pSp>
        <p:nvGrpSpPr>
          <p:cNvPr id="190" name="组合 189"/>
          <p:cNvGrpSpPr/>
          <p:nvPr userDrawn="1"/>
        </p:nvGrpSpPr>
        <p:grpSpPr>
          <a:xfrm>
            <a:off x="0" y="0"/>
            <a:ext cx="12192000" cy="6858000"/>
            <a:chOff x="0" y="0"/>
            <a:chExt cx="12192000" cy="6858000"/>
          </a:xfrm>
        </p:grpSpPr>
        <p:pic>
          <p:nvPicPr>
            <p:cNvPr id="191" name="图片 19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2" name="图片 19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3" name="矩形 19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207" name="图片 206" descr="蓝色的恐龙&#10;&#10;低可信度描述已自动生成"/>
          <p:cNvPicPr>
            <a:picLocks noChangeAspect="1"/>
          </p:cNvPicPr>
          <p:nvPr userDrawn="1"/>
        </p:nvPicPr>
        <p:blipFill rotWithShape="1">
          <a:blip r:embed="rId5" cstate="email"/>
          <a:srcRect/>
          <a:stretch>
            <a:fillRect/>
          </a:stretch>
        </p:blipFill>
        <p:spPr>
          <a:xfrm>
            <a:off x="8191593" y="4070456"/>
            <a:ext cx="4000407" cy="2787543"/>
          </a:xfrm>
          <a:custGeom>
            <a:avLst/>
            <a:gdLst>
              <a:gd name="connsiteX0" fmla="*/ 5046202 w 6422691"/>
              <a:gd name="connsiteY0" fmla="*/ 1673782 h 4475426"/>
              <a:gd name="connsiteX1" fmla="*/ 4974402 w 6422691"/>
              <a:gd name="connsiteY1" fmla="*/ 1754459 h 4475426"/>
              <a:gd name="connsiteX2" fmla="*/ 5185002 w 6422691"/>
              <a:gd name="connsiteY2" fmla="*/ 1941886 h 4475426"/>
              <a:gd name="connsiteX3" fmla="*/ 5192218 w 6422691"/>
              <a:gd name="connsiteY3" fmla="*/ 1933778 h 4475426"/>
              <a:gd name="connsiteX4" fmla="*/ 5277555 w 6422691"/>
              <a:gd name="connsiteY4" fmla="*/ 2009725 h 4475426"/>
              <a:gd name="connsiteX5" fmla="*/ 5349355 w 6422691"/>
              <a:gd name="connsiteY5" fmla="*/ 1929048 h 4475426"/>
              <a:gd name="connsiteX6" fmla="*/ 5138755 w 6422691"/>
              <a:gd name="connsiteY6" fmla="*/ 1741621 h 4475426"/>
              <a:gd name="connsiteX7" fmla="*/ 5131539 w 6422691"/>
              <a:gd name="connsiteY7" fmla="*/ 1749729 h 4475426"/>
              <a:gd name="connsiteX8" fmla="*/ 5334011 w 6422691"/>
              <a:gd name="connsiteY8" fmla="*/ 1579196 h 4475426"/>
              <a:gd name="connsiteX9" fmla="*/ 5262211 w 6422691"/>
              <a:gd name="connsiteY9" fmla="*/ 1659873 h 4475426"/>
              <a:gd name="connsiteX10" fmla="*/ 5472811 w 6422691"/>
              <a:gd name="connsiteY10" fmla="*/ 1847300 h 4475426"/>
              <a:gd name="connsiteX11" fmla="*/ 5492690 w 6422691"/>
              <a:gd name="connsiteY11" fmla="*/ 1824964 h 4475426"/>
              <a:gd name="connsiteX12" fmla="*/ 5623492 w 6422691"/>
              <a:gd name="connsiteY12" fmla="*/ 1922084 h 4475426"/>
              <a:gd name="connsiteX13" fmla="*/ 5677144 w 6422691"/>
              <a:gd name="connsiteY13" fmla="*/ 1849824 h 4475426"/>
              <a:gd name="connsiteX14" fmla="*/ 5450792 w 6422691"/>
              <a:gd name="connsiteY14" fmla="*/ 1681759 h 4475426"/>
              <a:gd name="connsiteX15" fmla="*/ 5450180 w 6422691"/>
              <a:gd name="connsiteY15" fmla="*/ 1682583 h 4475426"/>
              <a:gd name="connsiteX16" fmla="*/ 5394397 w 6422691"/>
              <a:gd name="connsiteY16" fmla="*/ 917785 h 4475426"/>
              <a:gd name="connsiteX17" fmla="*/ 5322597 w 6422691"/>
              <a:gd name="connsiteY17" fmla="*/ 998462 h 4475426"/>
              <a:gd name="connsiteX18" fmla="*/ 5432955 w 6422691"/>
              <a:gd name="connsiteY18" fmla="*/ 1096677 h 4475426"/>
              <a:gd name="connsiteX19" fmla="*/ 5432552 w 6422691"/>
              <a:gd name="connsiteY19" fmla="*/ 1097129 h 4475426"/>
              <a:gd name="connsiteX20" fmla="*/ 5643152 w 6422691"/>
              <a:gd name="connsiteY20" fmla="*/ 1284556 h 4475426"/>
              <a:gd name="connsiteX21" fmla="*/ 5714952 w 6422691"/>
              <a:gd name="connsiteY21" fmla="*/ 1203879 h 4475426"/>
              <a:gd name="connsiteX22" fmla="*/ 5604594 w 6422691"/>
              <a:gd name="connsiteY22" fmla="*/ 1105665 h 4475426"/>
              <a:gd name="connsiteX23" fmla="*/ 5604997 w 6422691"/>
              <a:gd name="connsiteY23" fmla="*/ 1105212 h 4475426"/>
              <a:gd name="connsiteX24" fmla="*/ 0 w 6422691"/>
              <a:gd name="connsiteY24" fmla="*/ 0 h 4475426"/>
              <a:gd name="connsiteX25" fmla="*/ 6422691 w 6422691"/>
              <a:gd name="connsiteY25" fmla="*/ 0 h 4475426"/>
              <a:gd name="connsiteX26" fmla="*/ 6422691 w 6422691"/>
              <a:gd name="connsiteY26" fmla="*/ 4475426 h 4475426"/>
              <a:gd name="connsiteX27" fmla="*/ 0 w 6422691"/>
              <a:gd name="connsiteY27" fmla="*/ 4475426 h 447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22691" h="4475426">
                <a:moveTo>
                  <a:pt x="5046202" y="1673782"/>
                </a:moveTo>
                <a:lnTo>
                  <a:pt x="4974402" y="1754459"/>
                </a:lnTo>
                <a:lnTo>
                  <a:pt x="5185002" y="1941886"/>
                </a:lnTo>
                <a:lnTo>
                  <a:pt x="5192218" y="1933778"/>
                </a:lnTo>
                <a:lnTo>
                  <a:pt x="5277555" y="2009725"/>
                </a:lnTo>
                <a:lnTo>
                  <a:pt x="5349355" y="1929048"/>
                </a:lnTo>
                <a:lnTo>
                  <a:pt x="5138755" y="1741621"/>
                </a:lnTo>
                <a:lnTo>
                  <a:pt x="5131539" y="1749729"/>
                </a:lnTo>
                <a:close/>
                <a:moveTo>
                  <a:pt x="5334011" y="1579196"/>
                </a:moveTo>
                <a:lnTo>
                  <a:pt x="5262211" y="1659873"/>
                </a:lnTo>
                <a:lnTo>
                  <a:pt x="5472811" y="1847300"/>
                </a:lnTo>
                <a:lnTo>
                  <a:pt x="5492690" y="1824964"/>
                </a:lnTo>
                <a:lnTo>
                  <a:pt x="5623492" y="1922084"/>
                </a:lnTo>
                <a:lnTo>
                  <a:pt x="5677144" y="1849824"/>
                </a:lnTo>
                <a:lnTo>
                  <a:pt x="5450792" y="1681759"/>
                </a:lnTo>
                <a:lnTo>
                  <a:pt x="5450180" y="1682583"/>
                </a:lnTo>
                <a:close/>
                <a:moveTo>
                  <a:pt x="5394397" y="917785"/>
                </a:moveTo>
                <a:lnTo>
                  <a:pt x="5322597" y="998462"/>
                </a:lnTo>
                <a:lnTo>
                  <a:pt x="5432955" y="1096677"/>
                </a:lnTo>
                <a:lnTo>
                  <a:pt x="5432552" y="1097129"/>
                </a:lnTo>
                <a:lnTo>
                  <a:pt x="5643152" y="1284556"/>
                </a:lnTo>
                <a:lnTo>
                  <a:pt x="5714952" y="1203879"/>
                </a:lnTo>
                <a:lnTo>
                  <a:pt x="5604594" y="1105665"/>
                </a:lnTo>
                <a:lnTo>
                  <a:pt x="5604997" y="1105212"/>
                </a:lnTo>
                <a:close/>
                <a:moveTo>
                  <a:pt x="0" y="0"/>
                </a:moveTo>
                <a:lnTo>
                  <a:pt x="6422691" y="0"/>
                </a:lnTo>
                <a:lnTo>
                  <a:pt x="6422691" y="4475426"/>
                </a:lnTo>
                <a:lnTo>
                  <a:pt x="0" y="4475426"/>
                </a:lnTo>
                <a:close/>
              </a:path>
            </a:pathLst>
          </a:custGeom>
          <a:noFill/>
          <a:ln>
            <a:noFill/>
          </a:ln>
          <a:effectLst>
            <a:outerShdw blurRad="254000" dist="38100" dir="16200000" algn="ctr" rotWithShape="0">
              <a:srgbClr val="007ACD">
                <a:alpha val="30000"/>
              </a:srgbClr>
            </a:outerShdw>
          </a:effectLst>
        </p:spPr>
      </p:pic>
      <p:sp>
        <p:nvSpPr>
          <p:cNvPr id="194" name="文本框 19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尾页1">
    <p:spTree>
      <p:nvGrpSpPr>
        <p:cNvPr id="1" name=""/>
        <p:cNvGrpSpPr/>
        <p:nvPr/>
      </p:nvGrpSpPr>
      <p:grpSpPr>
        <a:xfrm>
          <a:off x="0" y="0"/>
          <a:ext cx="0" cy="0"/>
          <a:chOff x="0" y="0"/>
          <a:chExt cx="0" cy="0"/>
        </a:xfrm>
      </p:grpSpPr>
      <p:sp>
        <p:nvSpPr>
          <p:cNvPr id="2" name="矩形 1"/>
          <p:cNvSpPr/>
          <p:nvPr userDrawn="1"/>
        </p:nvSpPr>
        <p:spPr>
          <a:xfrm>
            <a:off x="440603" y="759873"/>
            <a:ext cx="1773242" cy="369332"/>
          </a:xfrm>
          <a:prstGeom prst="rect">
            <a:avLst/>
          </a:prstGeom>
        </p:spPr>
        <p:txBody>
          <a:bodyPr wrap="none">
            <a:spAutoFit/>
          </a:bodyPr>
          <a:lstStyle/>
          <a:p>
            <a:pPr defTabSz="609600"/>
            <a:r>
              <a:rPr lang="zh-CN" altLang="en-US" sz="1800" dirty="0">
                <a:solidFill>
                  <a:schemeClr val="tx1">
                    <a:lumMod val="75000"/>
                    <a:lumOff val="25000"/>
                  </a:schemeClr>
                </a:solidFill>
                <a:cs typeface="+mn-ea"/>
                <a:sym typeface="+mn-lt"/>
              </a:rPr>
              <a:t>模板使用技巧</a:t>
            </a:r>
            <a:r>
              <a:rPr lang="en-US" altLang="zh-CN" sz="1800" dirty="0">
                <a:solidFill>
                  <a:schemeClr val="tx1">
                    <a:lumMod val="75000"/>
                    <a:lumOff val="25000"/>
                  </a:schemeClr>
                </a:solidFill>
                <a:cs typeface="+mn-ea"/>
                <a:sym typeface="+mn-lt"/>
              </a:rPr>
              <a:t> 1</a:t>
            </a:r>
            <a:endParaRPr lang="zh-CN" altLang="en-US" sz="1800" dirty="0">
              <a:solidFill>
                <a:schemeClr val="tx1">
                  <a:lumMod val="75000"/>
                  <a:lumOff val="25000"/>
                </a:schemeClr>
              </a:solidFill>
              <a:cs typeface="+mn-ea"/>
              <a:sym typeface="+mn-lt"/>
            </a:endParaRPr>
          </a:p>
        </p:txBody>
      </p:sp>
      <p:sp>
        <p:nvSpPr>
          <p:cNvPr id="3" name="矩形 2"/>
          <p:cNvSpPr/>
          <p:nvPr userDrawn="1"/>
        </p:nvSpPr>
        <p:spPr>
          <a:xfrm>
            <a:off x="440603" y="182445"/>
            <a:ext cx="854721" cy="246221"/>
          </a:xfrm>
          <a:prstGeom prst="rect">
            <a:avLst/>
          </a:prstGeom>
        </p:spPr>
        <p:txBody>
          <a:bodyPr wrap="none">
            <a:spAutoFit/>
          </a:bodyPr>
          <a:lstStyle/>
          <a:p>
            <a:pPr defTabSz="609600"/>
            <a:r>
              <a:rPr kumimoji="1" lang="en-US" altLang="zh-CN" sz="1000">
                <a:solidFill>
                  <a:schemeClr val="tx1">
                    <a:lumMod val="75000"/>
                    <a:lumOff val="25000"/>
                  </a:schemeClr>
                </a:solidFill>
                <a:cs typeface="+mn-ea"/>
                <a:sym typeface="+mn-lt"/>
              </a:rPr>
              <a:t>OfficePLUS</a:t>
            </a:r>
            <a:endParaRPr lang="zh-CN" altLang="en-US" sz="1000">
              <a:solidFill>
                <a:schemeClr val="tx1">
                  <a:lumMod val="75000"/>
                  <a:lumOff val="25000"/>
                </a:schemeClr>
              </a:solidFill>
              <a:cs typeface="+mn-ea"/>
              <a:sym typeface="+mn-lt"/>
            </a:endParaRPr>
          </a:p>
        </p:txBody>
      </p:sp>
      <p:sp>
        <p:nvSpPr>
          <p:cNvPr id="4" name="文本框 3"/>
          <p:cNvSpPr txBox="1"/>
          <p:nvPr userDrawn="1"/>
        </p:nvSpPr>
        <p:spPr>
          <a:xfrm>
            <a:off x="431800" y="1174234"/>
            <a:ext cx="3557384" cy="584775"/>
          </a:xfrm>
          <a:prstGeom prst="rect">
            <a:avLst/>
          </a:prstGeom>
          <a:noFill/>
        </p:spPr>
        <p:txBody>
          <a:bodyPr wrap="none" rtlCol="0">
            <a:spAutoFit/>
          </a:bodyPr>
          <a:lstStyle/>
          <a:p>
            <a:r>
              <a:rPr lang="zh-CN" altLang="en-US" sz="3200" b="1" dirty="0">
                <a:solidFill>
                  <a:schemeClr val="tx1">
                    <a:lumMod val="85000"/>
                    <a:lumOff val="15000"/>
                  </a:schemeClr>
                </a:solidFill>
                <a:cs typeface="+mn-ea"/>
                <a:sym typeface="+mn-lt"/>
              </a:rPr>
              <a:t>一键调整模板颜色</a:t>
            </a:r>
            <a:endParaRPr lang="en-US" sz="3200" b="1" dirty="0">
              <a:solidFill>
                <a:schemeClr val="tx1">
                  <a:lumMod val="85000"/>
                  <a:lumOff val="15000"/>
                </a:schemeClr>
              </a:solidFill>
              <a:cs typeface="+mn-ea"/>
              <a:sym typeface="+mn-lt"/>
            </a:endParaRPr>
          </a:p>
        </p:txBody>
      </p:sp>
      <p:pic>
        <p:nvPicPr>
          <p:cNvPr id="5" name="图片 4"/>
          <p:cNvPicPr>
            <a:picLocks noChangeAspect="1"/>
          </p:cNvPicPr>
          <p:nvPr userDrawn="1"/>
        </p:nvPicPr>
        <p:blipFill>
          <a:blip r:embed="rId2" cstate="email"/>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cstate="email"/>
          <a:stretch>
            <a:fillRect/>
          </a:stretch>
        </p:blipFill>
        <p:spPr>
          <a:xfrm>
            <a:off x="6464300" y="2138895"/>
            <a:ext cx="5295900" cy="3847022"/>
          </a:xfrm>
          <a:prstGeom prst="rect">
            <a:avLst/>
          </a:prstGeom>
          <a:ln>
            <a:solidFill>
              <a:schemeClr val="bg1">
                <a:lumMod val="65000"/>
              </a:schemeClr>
            </a:solidFill>
          </a:ln>
        </p:spPr>
      </p:pic>
      <p:sp>
        <p:nvSpPr>
          <p:cNvPr id="7" name="文本框 6"/>
          <p:cNvSpPr txBox="1"/>
          <p:nvPr userDrawn="1"/>
        </p:nvSpPr>
        <p:spPr>
          <a:xfrm>
            <a:off x="333477" y="6061002"/>
            <a:ext cx="3183885" cy="276999"/>
          </a:xfrm>
          <a:prstGeom prst="rect">
            <a:avLst/>
          </a:prstGeom>
          <a:noFill/>
        </p:spPr>
        <p:txBody>
          <a:bodyPr wrap="none" rtlCol="0">
            <a:spAutoFit/>
          </a:bodyPr>
          <a:lstStyle/>
          <a:p>
            <a:r>
              <a:rPr lang="en-US" sz="1200" spc="150">
                <a:cs typeface="+mn-ea"/>
                <a:sym typeface="+mn-lt"/>
              </a:rPr>
              <a:t>1.</a:t>
            </a:r>
            <a:r>
              <a:rPr lang="zh-CN" altLang="en-US" sz="1200" spc="150">
                <a:cs typeface="+mn-ea"/>
                <a:sym typeface="+mn-lt"/>
              </a:rPr>
              <a:t> 选择“设计”</a:t>
            </a:r>
            <a:r>
              <a:rPr lang="en-US" altLang="zh-CN" sz="1200" spc="150">
                <a:cs typeface="+mn-ea"/>
                <a:sym typeface="+mn-lt"/>
              </a:rPr>
              <a:t>-</a:t>
            </a:r>
            <a:r>
              <a:rPr lang="zh-CN" altLang="en-US" sz="1200" spc="150">
                <a:cs typeface="+mn-ea"/>
                <a:sym typeface="+mn-lt"/>
              </a:rPr>
              <a:t>“变体”</a:t>
            </a:r>
            <a:r>
              <a:rPr lang="en-US" altLang="zh-CN" sz="1200" spc="150">
                <a:cs typeface="+mn-ea"/>
                <a:sym typeface="+mn-lt"/>
              </a:rPr>
              <a:t>-</a:t>
            </a:r>
            <a:r>
              <a:rPr lang="zh-CN" altLang="en-US" sz="1200" spc="150">
                <a:cs typeface="+mn-ea"/>
                <a:sym typeface="+mn-lt"/>
              </a:rPr>
              <a:t>“颜色”；</a:t>
            </a:r>
            <a:endParaRPr lang="en-US" sz="1200" spc="150">
              <a:cs typeface="+mn-ea"/>
              <a:sym typeface="+mn-lt"/>
            </a:endParaRPr>
          </a:p>
        </p:txBody>
      </p:sp>
      <p:sp>
        <p:nvSpPr>
          <p:cNvPr id="8" name="文本框 7"/>
          <p:cNvSpPr txBox="1"/>
          <p:nvPr userDrawn="1"/>
        </p:nvSpPr>
        <p:spPr>
          <a:xfrm>
            <a:off x="6360651" y="6061002"/>
            <a:ext cx="4562467" cy="276999"/>
          </a:xfrm>
          <a:prstGeom prst="rect">
            <a:avLst/>
          </a:prstGeom>
          <a:noFill/>
        </p:spPr>
        <p:txBody>
          <a:bodyPr wrap="none" rtlCol="0">
            <a:spAutoFit/>
          </a:bodyPr>
          <a:lstStyle/>
          <a:p>
            <a:r>
              <a:rPr lang="en-US" sz="1200" spc="150">
                <a:cs typeface="+mn-ea"/>
                <a:sym typeface="+mn-lt"/>
              </a:rPr>
              <a:t>2.</a:t>
            </a:r>
            <a:r>
              <a:rPr lang="zh-CN" altLang="en-US" sz="1200" spc="150">
                <a:cs typeface="+mn-ea"/>
                <a:sym typeface="+mn-lt"/>
              </a:rPr>
              <a:t> 选择你喜欢的颜色搭配，模板一秒调整为你选颜色。</a:t>
            </a:r>
            <a:endParaRPr lang="en-US" sz="1200" spc="150">
              <a:cs typeface="+mn-ea"/>
              <a:sym typeface="+mn-lt"/>
            </a:endParaRPr>
          </a:p>
        </p:txBody>
      </p:sp>
      <p:pic>
        <p:nvPicPr>
          <p:cNvPr id="9" name="图片 8"/>
          <p:cNvPicPr>
            <a:picLocks noChangeAspect="1"/>
          </p:cNvPicPr>
          <p:nvPr userDrawn="1"/>
        </p:nvPicPr>
        <p:blipFill>
          <a:blip r:embed="rId4" cstate="email"/>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userDrawn="1"/>
        </p:nvPicPr>
        <p:blipFill>
          <a:blip r:embed="rId4" cstate="email"/>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2">
    <p:spTree>
      <p:nvGrpSpPr>
        <p:cNvPr id="1" name=""/>
        <p:cNvGrpSpPr/>
        <p:nvPr/>
      </p:nvGrpSpPr>
      <p:grpSpPr>
        <a:xfrm>
          <a:off x="0" y="0"/>
          <a:ext cx="0" cy="0"/>
          <a:chOff x="0" y="0"/>
          <a:chExt cx="0" cy="0"/>
        </a:xfrm>
      </p:grpSpPr>
      <p:sp>
        <p:nvSpPr>
          <p:cNvPr id="2" name="矩形 1"/>
          <p:cNvSpPr/>
          <p:nvPr userDrawn="1"/>
        </p:nvSpPr>
        <p:spPr>
          <a:xfrm>
            <a:off x="440603" y="759873"/>
            <a:ext cx="1773242" cy="369332"/>
          </a:xfrm>
          <a:prstGeom prst="rect">
            <a:avLst/>
          </a:prstGeom>
        </p:spPr>
        <p:txBody>
          <a:bodyPr wrap="none">
            <a:spAutoFit/>
          </a:bodyPr>
          <a:lstStyle/>
          <a:p>
            <a:pPr defTabSz="609600"/>
            <a:r>
              <a:rPr lang="zh-CN" altLang="en-US" sz="1800">
                <a:solidFill>
                  <a:schemeClr val="tx1">
                    <a:lumMod val="75000"/>
                    <a:lumOff val="25000"/>
                  </a:schemeClr>
                </a:solidFill>
                <a:cs typeface="+mn-ea"/>
                <a:sym typeface="+mn-lt"/>
              </a:rPr>
              <a:t>模板使用技巧</a:t>
            </a:r>
            <a:r>
              <a:rPr lang="en-US" altLang="zh-CN" sz="1800">
                <a:solidFill>
                  <a:schemeClr val="tx1">
                    <a:lumMod val="75000"/>
                    <a:lumOff val="25000"/>
                  </a:schemeClr>
                </a:solidFill>
                <a:cs typeface="+mn-ea"/>
                <a:sym typeface="+mn-lt"/>
              </a:rPr>
              <a:t> 2</a:t>
            </a:r>
            <a:endParaRPr lang="zh-CN" altLang="en-US" sz="1800">
              <a:solidFill>
                <a:schemeClr val="tx1">
                  <a:lumMod val="75000"/>
                  <a:lumOff val="25000"/>
                </a:schemeClr>
              </a:solidFill>
              <a:cs typeface="+mn-ea"/>
              <a:sym typeface="+mn-lt"/>
            </a:endParaRPr>
          </a:p>
        </p:txBody>
      </p:sp>
      <p:sp>
        <p:nvSpPr>
          <p:cNvPr id="3" name="矩形 2"/>
          <p:cNvSpPr/>
          <p:nvPr userDrawn="1"/>
        </p:nvSpPr>
        <p:spPr>
          <a:xfrm>
            <a:off x="440603" y="182445"/>
            <a:ext cx="854721" cy="246221"/>
          </a:xfrm>
          <a:prstGeom prst="rect">
            <a:avLst/>
          </a:prstGeom>
        </p:spPr>
        <p:txBody>
          <a:bodyPr wrap="none">
            <a:spAutoFit/>
          </a:bodyPr>
          <a:lstStyle/>
          <a:p>
            <a:pPr defTabSz="609600"/>
            <a:r>
              <a:rPr kumimoji="1" lang="en-US" altLang="zh-CN" sz="1000">
                <a:solidFill>
                  <a:schemeClr val="tx1">
                    <a:lumMod val="75000"/>
                    <a:lumOff val="25000"/>
                  </a:schemeClr>
                </a:solidFill>
                <a:cs typeface="+mn-ea"/>
                <a:sym typeface="+mn-lt"/>
              </a:rPr>
              <a:t>OfficePLUS</a:t>
            </a:r>
            <a:endParaRPr lang="zh-CN" altLang="en-US" sz="1000">
              <a:solidFill>
                <a:schemeClr val="tx1">
                  <a:lumMod val="75000"/>
                  <a:lumOff val="25000"/>
                </a:schemeClr>
              </a:solidFill>
              <a:cs typeface="+mn-ea"/>
              <a:sym typeface="+mn-lt"/>
            </a:endParaRPr>
          </a:p>
        </p:txBody>
      </p:sp>
      <p:pic>
        <p:nvPicPr>
          <p:cNvPr id="4" name="图片 3"/>
          <p:cNvPicPr>
            <a:picLocks noChangeAspect="1"/>
          </p:cNvPicPr>
          <p:nvPr userDrawn="1"/>
        </p:nvPicPr>
        <p:blipFill>
          <a:blip r:embed="rId2" cstate="email"/>
          <a:stretch>
            <a:fillRect/>
          </a:stretch>
        </p:blipFill>
        <p:spPr>
          <a:xfrm>
            <a:off x="431800" y="2138895"/>
            <a:ext cx="5295899" cy="3847021"/>
          </a:xfrm>
          <a:prstGeom prst="rect">
            <a:avLst/>
          </a:prstGeom>
          <a:ln>
            <a:solidFill>
              <a:schemeClr val="bg1">
                <a:lumMod val="65000"/>
              </a:schemeClr>
            </a:solidFill>
          </a:ln>
        </p:spPr>
      </p:pic>
      <p:pic>
        <p:nvPicPr>
          <p:cNvPr id="5" name="图片 4"/>
          <p:cNvPicPr>
            <a:picLocks noChangeAspect="1"/>
          </p:cNvPicPr>
          <p:nvPr userDrawn="1"/>
        </p:nvPicPr>
        <p:blipFill>
          <a:blip r:embed="rId3" cstate="email"/>
          <a:stretch>
            <a:fillRect/>
          </a:stretch>
        </p:blipFill>
        <p:spPr>
          <a:xfrm>
            <a:off x="6464301" y="2138895"/>
            <a:ext cx="5295900" cy="3847022"/>
          </a:xfrm>
          <a:prstGeom prst="rect">
            <a:avLst/>
          </a:prstGeom>
          <a:ln>
            <a:solidFill>
              <a:schemeClr val="bg1">
                <a:lumMod val="65000"/>
              </a:schemeClr>
            </a:solidFill>
          </a:ln>
        </p:spPr>
      </p:pic>
      <p:sp>
        <p:nvSpPr>
          <p:cNvPr id="6" name="文本框 5"/>
          <p:cNvSpPr txBox="1"/>
          <p:nvPr userDrawn="1"/>
        </p:nvSpPr>
        <p:spPr>
          <a:xfrm>
            <a:off x="431800" y="1174234"/>
            <a:ext cx="3557384" cy="584775"/>
          </a:xfrm>
          <a:prstGeom prst="rect">
            <a:avLst/>
          </a:prstGeom>
          <a:noFill/>
        </p:spPr>
        <p:txBody>
          <a:bodyPr wrap="none" rtlCol="0">
            <a:spAutoFit/>
          </a:bodyPr>
          <a:lstStyle/>
          <a:p>
            <a:r>
              <a:rPr lang="zh-CN" altLang="en-US" sz="3200" b="1">
                <a:solidFill>
                  <a:schemeClr val="tx1">
                    <a:lumMod val="85000"/>
                    <a:lumOff val="15000"/>
                  </a:schemeClr>
                </a:solidFill>
                <a:cs typeface="+mn-ea"/>
                <a:sym typeface="+mn-lt"/>
              </a:rPr>
              <a:t>随时添加模板样式</a:t>
            </a:r>
            <a:endParaRPr lang="en-US" sz="3200" b="1">
              <a:solidFill>
                <a:schemeClr val="tx1">
                  <a:lumMod val="85000"/>
                  <a:lumOff val="15000"/>
                </a:schemeClr>
              </a:solidFill>
              <a:cs typeface="+mn-ea"/>
              <a:sym typeface="+mn-lt"/>
            </a:endParaRPr>
          </a:p>
        </p:txBody>
      </p:sp>
      <p:sp>
        <p:nvSpPr>
          <p:cNvPr id="7" name="文本框 6"/>
          <p:cNvSpPr txBox="1"/>
          <p:nvPr userDrawn="1"/>
        </p:nvSpPr>
        <p:spPr>
          <a:xfrm>
            <a:off x="333477" y="6061002"/>
            <a:ext cx="3010761" cy="276999"/>
          </a:xfrm>
          <a:prstGeom prst="rect">
            <a:avLst/>
          </a:prstGeom>
          <a:noFill/>
        </p:spPr>
        <p:txBody>
          <a:bodyPr wrap="none" rtlCol="0">
            <a:spAutoFit/>
          </a:bodyPr>
          <a:lstStyle/>
          <a:p>
            <a:r>
              <a:rPr lang="en-US" sz="1200" spc="150">
                <a:cs typeface="+mn-ea"/>
                <a:sym typeface="+mn-lt"/>
              </a:rPr>
              <a:t>1.</a:t>
            </a:r>
            <a:r>
              <a:rPr lang="zh-CN" altLang="en-US" sz="1200" spc="150">
                <a:cs typeface="+mn-ea"/>
                <a:sym typeface="+mn-lt"/>
              </a:rPr>
              <a:t> 选择“开始”</a:t>
            </a:r>
            <a:r>
              <a:rPr lang="en-US" altLang="zh-CN" sz="1200" spc="150">
                <a:cs typeface="+mn-ea"/>
                <a:sym typeface="+mn-lt"/>
              </a:rPr>
              <a:t>-</a:t>
            </a:r>
            <a:r>
              <a:rPr lang="zh-CN" altLang="en-US" sz="1200" spc="150">
                <a:cs typeface="+mn-ea"/>
                <a:sym typeface="+mn-lt"/>
              </a:rPr>
              <a:t>“新建幻灯片”；</a:t>
            </a:r>
            <a:endParaRPr lang="en-US" sz="1200" spc="150">
              <a:cs typeface="+mn-ea"/>
              <a:sym typeface="+mn-lt"/>
            </a:endParaRPr>
          </a:p>
        </p:txBody>
      </p:sp>
      <p:sp>
        <p:nvSpPr>
          <p:cNvPr id="8" name="文本框 7"/>
          <p:cNvSpPr txBox="1"/>
          <p:nvPr userDrawn="1"/>
        </p:nvSpPr>
        <p:spPr>
          <a:xfrm>
            <a:off x="6360651" y="6061002"/>
            <a:ext cx="5256567" cy="276999"/>
          </a:xfrm>
          <a:prstGeom prst="rect">
            <a:avLst/>
          </a:prstGeom>
          <a:noFill/>
        </p:spPr>
        <p:txBody>
          <a:bodyPr wrap="none" rtlCol="0">
            <a:spAutoFit/>
          </a:bodyPr>
          <a:lstStyle/>
          <a:p>
            <a:r>
              <a:rPr lang="en-US" sz="1200" spc="150">
                <a:cs typeface="+mn-ea"/>
                <a:sym typeface="+mn-lt"/>
              </a:rPr>
              <a:t>2.</a:t>
            </a:r>
            <a:r>
              <a:rPr lang="zh-CN" altLang="en-US" sz="1200" spc="150">
                <a:cs typeface="+mn-ea"/>
                <a:sym typeface="+mn-lt"/>
              </a:rPr>
              <a:t> 选择你需要的页面，如封面页，目录页，副标题页，内容页等</a:t>
            </a:r>
            <a:r>
              <a:rPr lang="en-US" altLang="zh-CN" sz="1200" spc="150">
                <a:cs typeface="+mn-ea"/>
                <a:sym typeface="+mn-lt"/>
              </a:rPr>
              <a:t>…</a:t>
            </a:r>
            <a:endParaRPr lang="en-US" sz="1200" spc="150">
              <a:cs typeface="+mn-ea"/>
              <a:sym typeface="+mn-lt"/>
            </a:endParaRPr>
          </a:p>
        </p:txBody>
      </p:sp>
      <p:pic>
        <p:nvPicPr>
          <p:cNvPr id="9" name="图片 8"/>
          <p:cNvPicPr>
            <a:picLocks noChangeAspect="1"/>
          </p:cNvPicPr>
          <p:nvPr userDrawn="1"/>
        </p:nvPicPr>
        <p:blipFill>
          <a:blip r:embed="rId4" cstate="email"/>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pic>
          <p:nvPicPr>
            <p:cNvPr id="7" name="图片 6"/>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8" name="图片 7"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9" name="矩形 8"/>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96" name="矩形 195"/>
          <p:cNvSpPr/>
          <p:nvPr userDrawn="1"/>
        </p:nvSpPr>
        <p:spPr>
          <a:xfrm>
            <a:off x="0" y="1157464"/>
            <a:ext cx="12192000" cy="202557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197" name="图片 196"/>
          <p:cNvPicPr>
            <a:picLocks noChangeAspect="1"/>
          </p:cNvPicPr>
          <p:nvPr userDrawn="1"/>
        </p:nvPicPr>
        <p:blipFill>
          <a:blip r:embed="rId4" cstate="email"/>
          <a:stretch>
            <a:fillRect/>
          </a:stretch>
        </p:blipFill>
        <p:spPr>
          <a:xfrm>
            <a:off x="3865944" y="1157464"/>
            <a:ext cx="8321590" cy="2025570"/>
          </a:xfrm>
          <a:prstGeom prst="rect">
            <a:avLst/>
          </a:prstGeom>
        </p:spPr>
      </p:pic>
      <p:pic>
        <p:nvPicPr>
          <p:cNvPr id="198" name="图片 197" descr="图片包含 内衣, 游戏机, 链, 看着&#10;&#10;描述已自动生成"/>
          <p:cNvPicPr>
            <a:picLocks noChangeAspect="1"/>
          </p:cNvPicPr>
          <p:nvPr userDrawn="1"/>
        </p:nvPicPr>
        <p:blipFill>
          <a:blip r:embed="rId5" cstate="email"/>
          <a:srcRect/>
          <a:stretch>
            <a:fillRect/>
          </a:stretch>
        </p:blipFill>
        <p:spPr>
          <a:xfrm rot="7109063">
            <a:off x="-1104101" y="228882"/>
            <a:ext cx="3697283" cy="2079722"/>
          </a:xfrm>
          <a:custGeom>
            <a:avLst/>
            <a:gdLst>
              <a:gd name="connsiteX0" fmla="*/ 2863562 w 3697283"/>
              <a:gd name="connsiteY0" fmla="*/ 815294 h 2079722"/>
              <a:gd name="connsiteX1" fmla="*/ 2984795 w 3697283"/>
              <a:gd name="connsiteY1" fmla="*/ 902391 h 2079722"/>
              <a:gd name="connsiteX2" fmla="*/ 2988949 w 3697283"/>
              <a:gd name="connsiteY2" fmla="*/ 898623 h 2079722"/>
              <a:gd name="connsiteX3" fmla="*/ 3038075 w 3697283"/>
              <a:gd name="connsiteY3" fmla="*/ 933915 h 2079722"/>
              <a:gd name="connsiteX4" fmla="*/ 3079407 w 3697283"/>
              <a:gd name="connsiteY4" fmla="*/ 896425 h 2079722"/>
              <a:gd name="connsiteX5" fmla="*/ 2958173 w 3697283"/>
              <a:gd name="connsiteY5" fmla="*/ 809328 h 2079722"/>
              <a:gd name="connsiteX6" fmla="*/ 2954019 w 3697283"/>
              <a:gd name="connsiteY6" fmla="*/ 813096 h 2079722"/>
              <a:gd name="connsiteX7" fmla="*/ 2904894 w 3697283"/>
              <a:gd name="connsiteY7" fmla="*/ 777803 h 2079722"/>
              <a:gd name="connsiteX8" fmla="*/ 1357458 w 3697283"/>
              <a:gd name="connsiteY8" fmla="*/ 586373 h 2079722"/>
              <a:gd name="connsiteX9" fmla="*/ 1472947 w 3697283"/>
              <a:gd name="connsiteY9" fmla="*/ 523709 h 2079722"/>
              <a:gd name="connsiteX10" fmla="*/ 1368063 w 3697283"/>
              <a:gd name="connsiteY10" fmla="*/ 330412 h 2079722"/>
              <a:gd name="connsiteX11" fmla="*/ 1252575 w 3697283"/>
              <a:gd name="connsiteY11" fmla="*/ 393076 h 2079722"/>
              <a:gd name="connsiteX12" fmla="*/ 0 w 3697283"/>
              <a:gd name="connsiteY12" fmla="*/ 2079722 h 2079722"/>
              <a:gd name="connsiteX13" fmla="*/ 0 w 3697283"/>
              <a:gd name="connsiteY13" fmla="*/ 1822152 h 2079722"/>
              <a:gd name="connsiteX14" fmla="*/ 132986 w 3697283"/>
              <a:gd name="connsiteY14" fmla="*/ 2067241 h 2079722"/>
              <a:gd name="connsiteX15" fmla="*/ 773918 w 3697283"/>
              <a:gd name="connsiteY15" fmla="*/ 1719469 h 2079722"/>
              <a:gd name="connsiteX16" fmla="*/ 0 w 3697283"/>
              <a:gd name="connsiteY16" fmla="*/ 293162 h 2079722"/>
              <a:gd name="connsiteX17" fmla="*/ 0 w 3697283"/>
              <a:gd name="connsiteY17" fmla="*/ 0 h 2079722"/>
              <a:gd name="connsiteX18" fmla="*/ 1273180 w 3697283"/>
              <a:gd name="connsiteY18" fmla="*/ 0 h 2079722"/>
              <a:gd name="connsiteX19" fmla="*/ 1241160 w 3697283"/>
              <a:gd name="connsiteY19" fmla="*/ 17374 h 2079722"/>
              <a:gd name="connsiteX20" fmla="*/ 1682776 w 3697283"/>
              <a:gd name="connsiteY20" fmla="*/ 831257 h 2079722"/>
              <a:gd name="connsiteX21" fmla="*/ 2195383 w 3697283"/>
              <a:gd name="connsiteY21" fmla="*/ 553115 h 2079722"/>
              <a:gd name="connsiteX22" fmla="*/ 1895261 w 3697283"/>
              <a:gd name="connsiteY22" fmla="*/ 0 h 2079722"/>
              <a:gd name="connsiteX23" fmla="*/ 2593210 w 3697283"/>
              <a:gd name="connsiteY23" fmla="*/ 0 h 2079722"/>
              <a:gd name="connsiteX24" fmla="*/ 3112714 w 3697283"/>
              <a:gd name="connsiteY24" fmla="*/ 957429 h 2079722"/>
              <a:gd name="connsiteX25" fmla="*/ 3234314 w 3697283"/>
              <a:gd name="connsiteY25" fmla="*/ 891449 h 2079722"/>
              <a:gd name="connsiteX26" fmla="*/ 3237216 w 3697283"/>
              <a:gd name="connsiteY26" fmla="*/ 893189 h 2079722"/>
              <a:gd name="connsiteX27" fmla="*/ 3243303 w 3697283"/>
              <a:gd name="connsiteY27" fmla="*/ 886572 h 2079722"/>
              <a:gd name="connsiteX28" fmla="*/ 3697283 w 3697283"/>
              <a:gd name="connsiteY28" fmla="*/ 640241 h 2079722"/>
              <a:gd name="connsiteX29" fmla="*/ 3697283 w 3697283"/>
              <a:gd name="connsiteY29" fmla="*/ 888946 h 2079722"/>
              <a:gd name="connsiteX30" fmla="*/ 1874062 w 3697283"/>
              <a:gd name="connsiteY30" fmla="*/ 1878231 h 2079722"/>
              <a:gd name="connsiteX31" fmla="*/ 1983391 w 3697283"/>
              <a:gd name="connsiteY31" fmla="*/ 2079722 h 207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283" h="2079722">
                <a:moveTo>
                  <a:pt x="2863562" y="815294"/>
                </a:moveTo>
                <a:lnTo>
                  <a:pt x="2984795" y="902391"/>
                </a:lnTo>
                <a:lnTo>
                  <a:pt x="2988949" y="898623"/>
                </a:lnTo>
                <a:lnTo>
                  <a:pt x="3038075" y="933915"/>
                </a:lnTo>
                <a:lnTo>
                  <a:pt x="3079407" y="896425"/>
                </a:lnTo>
                <a:lnTo>
                  <a:pt x="2958173" y="809328"/>
                </a:lnTo>
                <a:lnTo>
                  <a:pt x="2954019" y="813096"/>
                </a:lnTo>
                <a:lnTo>
                  <a:pt x="2904894" y="777803"/>
                </a:lnTo>
                <a:close/>
                <a:moveTo>
                  <a:pt x="1357458" y="586373"/>
                </a:moveTo>
                <a:lnTo>
                  <a:pt x="1472947" y="523709"/>
                </a:lnTo>
                <a:lnTo>
                  <a:pt x="1368063" y="330412"/>
                </a:lnTo>
                <a:lnTo>
                  <a:pt x="1252575" y="393076"/>
                </a:lnTo>
                <a:close/>
                <a:moveTo>
                  <a:pt x="0" y="2079722"/>
                </a:moveTo>
                <a:lnTo>
                  <a:pt x="0" y="1822152"/>
                </a:lnTo>
                <a:lnTo>
                  <a:pt x="132986" y="2067241"/>
                </a:lnTo>
                <a:lnTo>
                  <a:pt x="773918" y="1719469"/>
                </a:lnTo>
                <a:lnTo>
                  <a:pt x="0" y="293162"/>
                </a:lnTo>
                <a:lnTo>
                  <a:pt x="0" y="0"/>
                </a:lnTo>
                <a:lnTo>
                  <a:pt x="1273180" y="0"/>
                </a:lnTo>
                <a:lnTo>
                  <a:pt x="1241160" y="17374"/>
                </a:lnTo>
                <a:lnTo>
                  <a:pt x="1682776" y="831257"/>
                </a:lnTo>
                <a:lnTo>
                  <a:pt x="2195383" y="553115"/>
                </a:lnTo>
                <a:lnTo>
                  <a:pt x="1895261" y="0"/>
                </a:lnTo>
                <a:lnTo>
                  <a:pt x="2593210" y="0"/>
                </a:lnTo>
                <a:lnTo>
                  <a:pt x="3112714" y="957429"/>
                </a:lnTo>
                <a:lnTo>
                  <a:pt x="3234314" y="891449"/>
                </a:lnTo>
                <a:lnTo>
                  <a:pt x="3237216" y="893189"/>
                </a:lnTo>
                <a:lnTo>
                  <a:pt x="3243303" y="886572"/>
                </a:lnTo>
                <a:lnTo>
                  <a:pt x="3697283" y="640241"/>
                </a:lnTo>
                <a:lnTo>
                  <a:pt x="3697283" y="888946"/>
                </a:lnTo>
                <a:lnTo>
                  <a:pt x="1874062" y="1878231"/>
                </a:lnTo>
                <a:lnTo>
                  <a:pt x="1983391" y="2079722"/>
                </a:lnTo>
                <a:close/>
              </a:path>
            </a:pathLst>
          </a:custGeom>
          <a:noFill/>
          <a:ln>
            <a:noFill/>
          </a:ln>
          <a:effectLst>
            <a:outerShdw blurRad="254000" dist="38100" dir="16200000" algn="ctr" rotWithShape="0">
              <a:srgbClr val="007ACD">
                <a:alpha val="30000"/>
              </a:srgbClr>
            </a:outerShdw>
          </a:effectLst>
        </p:spPr>
      </p:pic>
      <p:sp>
        <p:nvSpPr>
          <p:cNvPr id="10" name="文本框 9"/>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190" name="组合 189"/>
          <p:cNvGrpSpPr/>
          <p:nvPr userDrawn="1"/>
        </p:nvGrpSpPr>
        <p:grpSpPr>
          <a:xfrm>
            <a:off x="0" y="0"/>
            <a:ext cx="12192000" cy="6858000"/>
            <a:chOff x="0" y="0"/>
            <a:chExt cx="12192000" cy="6858000"/>
          </a:xfrm>
        </p:grpSpPr>
        <p:pic>
          <p:nvPicPr>
            <p:cNvPr id="191" name="图片 19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2" name="图片 19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3" name="矩形 19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89" name="图片 188" descr="图片包含 内衣, 游戏机, 链, 看着&#10;&#10;描述已自动生成"/>
          <p:cNvPicPr>
            <a:picLocks noChangeAspect="1"/>
          </p:cNvPicPr>
          <p:nvPr userDrawn="1"/>
        </p:nvPicPr>
        <p:blipFill>
          <a:blip r:embed="rId5" cstate="email"/>
          <a:srcRect/>
          <a:stretch>
            <a:fillRect/>
          </a:stretch>
        </p:blipFill>
        <p:spPr>
          <a:xfrm rot="14490937" flipV="1">
            <a:off x="-957921" y="4862932"/>
            <a:ext cx="3206133" cy="1803450"/>
          </a:xfrm>
          <a:custGeom>
            <a:avLst/>
            <a:gdLst>
              <a:gd name="connsiteX0" fmla="*/ 2863562 w 3697283"/>
              <a:gd name="connsiteY0" fmla="*/ 815294 h 2079722"/>
              <a:gd name="connsiteX1" fmla="*/ 2984795 w 3697283"/>
              <a:gd name="connsiteY1" fmla="*/ 902391 h 2079722"/>
              <a:gd name="connsiteX2" fmla="*/ 2988949 w 3697283"/>
              <a:gd name="connsiteY2" fmla="*/ 898623 h 2079722"/>
              <a:gd name="connsiteX3" fmla="*/ 3038075 w 3697283"/>
              <a:gd name="connsiteY3" fmla="*/ 933915 h 2079722"/>
              <a:gd name="connsiteX4" fmla="*/ 3079407 w 3697283"/>
              <a:gd name="connsiteY4" fmla="*/ 896425 h 2079722"/>
              <a:gd name="connsiteX5" fmla="*/ 2958173 w 3697283"/>
              <a:gd name="connsiteY5" fmla="*/ 809328 h 2079722"/>
              <a:gd name="connsiteX6" fmla="*/ 2954019 w 3697283"/>
              <a:gd name="connsiteY6" fmla="*/ 813096 h 2079722"/>
              <a:gd name="connsiteX7" fmla="*/ 2904894 w 3697283"/>
              <a:gd name="connsiteY7" fmla="*/ 777803 h 2079722"/>
              <a:gd name="connsiteX8" fmla="*/ 1357458 w 3697283"/>
              <a:gd name="connsiteY8" fmla="*/ 586373 h 2079722"/>
              <a:gd name="connsiteX9" fmla="*/ 1472947 w 3697283"/>
              <a:gd name="connsiteY9" fmla="*/ 523709 h 2079722"/>
              <a:gd name="connsiteX10" fmla="*/ 1368063 w 3697283"/>
              <a:gd name="connsiteY10" fmla="*/ 330412 h 2079722"/>
              <a:gd name="connsiteX11" fmla="*/ 1252575 w 3697283"/>
              <a:gd name="connsiteY11" fmla="*/ 393076 h 2079722"/>
              <a:gd name="connsiteX12" fmla="*/ 0 w 3697283"/>
              <a:gd name="connsiteY12" fmla="*/ 2079722 h 2079722"/>
              <a:gd name="connsiteX13" fmla="*/ 0 w 3697283"/>
              <a:gd name="connsiteY13" fmla="*/ 1822152 h 2079722"/>
              <a:gd name="connsiteX14" fmla="*/ 132986 w 3697283"/>
              <a:gd name="connsiteY14" fmla="*/ 2067241 h 2079722"/>
              <a:gd name="connsiteX15" fmla="*/ 773918 w 3697283"/>
              <a:gd name="connsiteY15" fmla="*/ 1719469 h 2079722"/>
              <a:gd name="connsiteX16" fmla="*/ 0 w 3697283"/>
              <a:gd name="connsiteY16" fmla="*/ 293162 h 2079722"/>
              <a:gd name="connsiteX17" fmla="*/ 0 w 3697283"/>
              <a:gd name="connsiteY17" fmla="*/ 0 h 2079722"/>
              <a:gd name="connsiteX18" fmla="*/ 1273180 w 3697283"/>
              <a:gd name="connsiteY18" fmla="*/ 0 h 2079722"/>
              <a:gd name="connsiteX19" fmla="*/ 1241160 w 3697283"/>
              <a:gd name="connsiteY19" fmla="*/ 17374 h 2079722"/>
              <a:gd name="connsiteX20" fmla="*/ 1682776 w 3697283"/>
              <a:gd name="connsiteY20" fmla="*/ 831257 h 2079722"/>
              <a:gd name="connsiteX21" fmla="*/ 2195383 w 3697283"/>
              <a:gd name="connsiteY21" fmla="*/ 553115 h 2079722"/>
              <a:gd name="connsiteX22" fmla="*/ 1895261 w 3697283"/>
              <a:gd name="connsiteY22" fmla="*/ 0 h 2079722"/>
              <a:gd name="connsiteX23" fmla="*/ 2593210 w 3697283"/>
              <a:gd name="connsiteY23" fmla="*/ 0 h 2079722"/>
              <a:gd name="connsiteX24" fmla="*/ 3112714 w 3697283"/>
              <a:gd name="connsiteY24" fmla="*/ 957429 h 2079722"/>
              <a:gd name="connsiteX25" fmla="*/ 3234314 w 3697283"/>
              <a:gd name="connsiteY25" fmla="*/ 891449 h 2079722"/>
              <a:gd name="connsiteX26" fmla="*/ 3237216 w 3697283"/>
              <a:gd name="connsiteY26" fmla="*/ 893189 h 2079722"/>
              <a:gd name="connsiteX27" fmla="*/ 3243303 w 3697283"/>
              <a:gd name="connsiteY27" fmla="*/ 886572 h 2079722"/>
              <a:gd name="connsiteX28" fmla="*/ 3697283 w 3697283"/>
              <a:gd name="connsiteY28" fmla="*/ 640241 h 2079722"/>
              <a:gd name="connsiteX29" fmla="*/ 3697283 w 3697283"/>
              <a:gd name="connsiteY29" fmla="*/ 888946 h 2079722"/>
              <a:gd name="connsiteX30" fmla="*/ 1874062 w 3697283"/>
              <a:gd name="connsiteY30" fmla="*/ 1878231 h 2079722"/>
              <a:gd name="connsiteX31" fmla="*/ 1983391 w 3697283"/>
              <a:gd name="connsiteY31" fmla="*/ 2079722 h 207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283" h="2079722">
                <a:moveTo>
                  <a:pt x="2863562" y="815294"/>
                </a:moveTo>
                <a:lnTo>
                  <a:pt x="2984795" y="902391"/>
                </a:lnTo>
                <a:lnTo>
                  <a:pt x="2988949" y="898623"/>
                </a:lnTo>
                <a:lnTo>
                  <a:pt x="3038075" y="933915"/>
                </a:lnTo>
                <a:lnTo>
                  <a:pt x="3079407" y="896425"/>
                </a:lnTo>
                <a:lnTo>
                  <a:pt x="2958173" y="809328"/>
                </a:lnTo>
                <a:lnTo>
                  <a:pt x="2954019" y="813096"/>
                </a:lnTo>
                <a:lnTo>
                  <a:pt x="2904894" y="777803"/>
                </a:lnTo>
                <a:close/>
                <a:moveTo>
                  <a:pt x="1357458" y="586373"/>
                </a:moveTo>
                <a:lnTo>
                  <a:pt x="1472947" y="523709"/>
                </a:lnTo>
                <a:lnTo>
                  <a:pt x="1368063" y="330412"/>
                </a:lnTo>
                <a:lnTo>
                  <a:pt x="1252575" y="393076"/>
                </a:lnTo>
                <a:close/>
                <a:moveTo>
                  <a:pt x="0" y="2079722"/>
                </a:moveTo>
                <a:lnTo>
                  <a:pt x="0" y="1822152"/>
                </a:lnTo>
                <a:lnTo>
                  <a:pt x="132986" y="2067241"/>
                </a:lnTo>
                <a:lnTo>
                  <a:pt x="773918" y="1719469"/>
                </a:lnTo>
                <a:lnTo>
                  <a:pt x="0" y="293162"/>
                </a:lnTo>
                <a:lnTo>
                  <a:pt x="0" y="0"/>
                </a:lnTo>
                <a:lnTo>
                  <a:pt x="1273180" y="0"/>
                </a:lnTo>
                <a:lnTo>
                  <a:pt x="1241160" y="17374"/>
                </a:lnTo>
                <a:lnTo>
                  <a:pt x="1682776" y="831257"/>
                </a:lnTo>
                <a:lnTo>
                  <a:pt x="2195383" y="553115"/>
                </a:lnTo>
                <a:lnTo>
                  <a:pt x="1895261" y="0"/>
                </a:lnTo>
                <a:lnTo>
                  <a:pt x="2593210" y="0"/>
                </a:lnTo>
                <a:lnTo>
                  <a:pt x="3112714" y="957429"/>
                </a:lnTo>
                <a:lnTo>
                  <a:pt x="3234314" y="891449"/>
                </a:lnTo>
                <a:lnTo>
                  <a:pt x="3237216" y="893189"/>
                </a:lnTo>
                <a:lnTo>
                  <a:pt x="3243303" y="886572"/>
                </a:lnTo>
                <a:lnTo>
                  <a:pt x="3697283" y="640241"/>
                </a:lnTo>
                <a:lnTo>
                  <a:pt x="3697283" y="888946"/>
                </a:lnTo>
                <a:lnTo>
                  <a:pt x="1874062" y="1878231"/>
                </a:lnTo>
                <a:lnTo>
                  <a:pt x="1983391" y="2079722"/>
                </a:lnTo>
                <a:close/>
              </a:path>
            </a:pathLst>
          </a:custGeom>
          <a:noFill/>
          <a:ln>
            <a:noFill/>
          </a:ln>
          <a:effectLst>
            <a:outerShdw blurRad="254000" dist="38100" dir="16200000" algn="ctr" rotWithShape="0">
              <a:srgbClr val="007ACD">
                <a:alpha val="30000"/>
              </a:srgbClr>
            </a:outerShdw>
          </a:effectLst>
        </p:spPr>
      </p:pic>
      <p:sp>
        <p:nvSpPr>
          <p:cNvPr id="194" name="文本框 19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grpSp>
        <p:nvGrpSpPr>
          <p:cNvPr id="24" name="组合 23"/>
          <p:cNvGrpSpPr/>
          <p:nvPr userDrawn="1"/>
        </p:nvGrpSpPr>
        <p:grpSpPr>
          <a:xfrm>
            <a:off x="0" y="0"/>
            <a:ext cx="12192000" cy="6858000"/>
            <a:chOff x="0" y="0"/>
            <a:chExt cx="12192000" cy="6858000"/>
          </a:xfrm>
        </p:grpSpPr>
        <p:pic>
          <p:nvPicPr>
            <p:cNvPr id="25" name="图片 24"/>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26" name="图片 25"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27" name="矩形 26"/>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userDrawn="1"/>
        </p:nvGrpSpPr>
        <p:grpSpPr>
          <a:xfrm>
            <a:off x="1" y="370388"/>
            <a:ext cx="443938" cy="601884"/>
            <a:chOff x="1" y="370388"/>
            <a:chExt cx="443938" cy="601884"/>
          </a:xfrm>
        </p:grpSpPr>
        <p:sp>
          <p:nvSpPr>
            <p:cNvPr id="5" name="矩形 4"/>
            <p:cNvSpPr/>
            <p:nvPr/>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文本框 11"/>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2" name="图片 1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3" name="矩形 1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8" name="图片 67"/>
          <p:cNvPicPr>
            <a:picLocks noChangeAspect="1"/>
          </p:cNvPicPr>
          <p:nvPr userDrawn="1"/>
        </p:nvPicPr>
        <p:blipFill>
          <a:blip r:embed="rId4" cstate="email"/>
          <a:srcRect/>
          <a:stretch>
            <a:fillRect/>
          </a:stretch>
        </p:blipFill>
        <p:spPr>
          <a:xfrm>
            <a:off x="2956561" y="0"/>
            <a:ext cx="9229317" cy="2661615"/>
          </a:xfrm>
          <a:custGeom>
            <a:avLst/>
            <a:gdLst>
              <a:gd name="connsiteX0" fmla="*/ 0 w 9229317"/>
              <a:gd name="connsiteY0" fmla="*/ 0 h 2661615"/>
              <a:gd name="connsiteX1" fmla="*/ 9229317 w 9229317"/>
              <a:gd name="connsiteY1" fmla="*/ 0 h 2661615"/>
              <a:gd name="connsiteX2" fmla="*/ 9229317 w 9229317"/>
              <a:gd name="connsiteY2" fmla="*/ 2661615 h 2661615"/>
              <a:gd name="connsiteX3" fmla="*/ 0 w 9229317"/>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9229317" h="2661615">
                <a:moveTo>
                  <a:pt x="0" y="0"/>
                </a:moveTo>
                <a:lnTo>
                  <a:pt x="9229317" y="0"/>
                </a:lnTo>
                <a:lnTo>
                  <a:pt x="9229317" y="2661615"/>
                </a:lnTo>
                <a:lnTo>
                  <a:pt x="0" y="2661615"/>
                </a:lnTo>
                <a:close/>
              </a:path>
            </a:pathLst>
          </a:custGeom>
        </p:spPr>
      </p:pic>
      <p:sp>
        <p:nvSpPr>
          <p:cNvPr id="66" name="任意多边形: 形状 65"/>
          <p:cNvSpPr/>
          <p:nvPr userDrawn="1"/>
        </p:nvSpPr>
        <p:spPr>
          <a:xfrm>
            <a:off x="0" y="0"/>
            <a:ext cx="12192000" cy="2661615"/>
          </a:xfrm>
          <a:custGeom>
            <a:avLst/>
            <a:gdLst>
              <a:gd name="connsiteX0" fmla="*/ 0 w 12192000"/>
              <a:gd name="connsiteY0" fmla="*/ 0 h 2661615"/>
              <a:gd name="connsiteX1" fmla="*/ 12192000 w 12192000"/>
              <a:gd name="connsiteY1" fmla="*/ 0 h 2661615"/>
              <a:gd name="connsiteX2" fmla="*/ 12192000 w 12192000"/>
              <a:gd name="connsiteY2" fmla="*/ 2661615 h 2661615"/>
              <a:gd name="connsiteX3" fmla="*/ 0 w 12192000"/>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12192000" h="2661615">
                <a:moveTo>
                  <a:pt x="0" y="0"/>
                </a:moveTo>
                <a:lnTo>
                  <a:pt x="12192000" y="0"/>
                </a:lnTo>
                <a:lnTo>
                  <a:pt x="12192000" y="2661615"/>
                </a:lnTo>
                <a:lnTo>
                  <a:pt x="0" y="2661615"/>
                </a:lnTo>
                <a:close/>
              </a:path>
            </a:pathLst>
          </a:cu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69" name="组合 68"/>
          <p:cNvGrpSpPr/>
          <p:nvPr userDrawn="1"/>
        </p:nvGrpSpPr>
        <p:grpSpPr>
          <a:xfrm>
            <a:off x="1" y="370388"/>
            <a:ext cx="443938" cy="601884"/>
            <a:chOff x="1" y="370388"/>
            <a:chExt cx="443938" cy="601884"/>
          </a:xfrm>
          <a:solidFill>
            <a:schemeClr val="bg1"/>
          </a:solidFill>
        </p:grpSpPr>
        <p:sp>
          <p:nvSpPr>
            <p:cNvPr id="70" name="矩形 69"/>
            <p:cNvSpPr/>
            <p:nvPr/>
          </p:nvSpPr>
          <p:spPr>
            <a:xfrm>
              <a:off x="1" y="370388"/>
              <a:ext cx="36000"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1" name="矩形 70"/>
            <p:cNvSpPr/>
            <p:nvPr/>
          </p:nvSpPr>
          <p:spPr>
            <a:xfrm>
              <a:off x="81676" y="370388"/>
              <a:ext cx="72000"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2" name="矩形 71"/>
            <p:cNvSpPr/>
            <p:nvPr/>
          </p:nvSpPr>
          <p:spPr>
            <a:xfrm>
              <a:off x="199350" y="370388"/>
              <a:ext cx="244589"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j-ea"/>
                <a:ea typeface="+mj-ea"/>
                <a:cs typeface="+mn-ea"/>
                <a:sym typeface="+mn-lt"/>
              </a:rPr>
              <a:t>LOGO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pic>
          <p:nvPicPr>
            <p:cNvPr id="7" name="图片 6"/>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2" name="图片 1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3" name="矩形 1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8929990" y="0"/>
            <a:ext cx="3262009" cy="6858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1" name="矩形: 圆角 10"/>
          <p:cNvSpPr/>
          <p:nvPr userDrawn="1"/>
        </p:nvSpPr>
        <p:spPr>
          <a:xfrm>
            <a:off x="515938" y="1517059"/>
            <a:ext cx="11160125" cy="4432328"/>
          </a:xfrm>
          <a:prstGeom prst="roundRect">
            <a:avLst>
              <a:gd name="adj" fmla="val 4078"/>
            </a:avLst>
          </a:prstGeom>
          <a:solidFill>
            <a:schemeClr val="bg1"/>
          </a:solidFill>
          <a:ln w="6350">
            <a:solidFill>
              <a:schemeClr val="accent2"/>
            </a:solidFill>
          </a:ln>
          <a:effectLst>
            <a:outerShdw blurRad="254000" dist="381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1" y="370388"/>
            <a:ext cx="443938" cy="601884"/>
            <a:chOff x="1" y="370388"/>
            <a:chExt cx="443938" cy="601884"/>
          </a:xfrm>
        </p:grpSpPr>
        <p:sp>
          <p:nvSpPr>
            <p:cNvPr id="14" name="矩形 13"/>
            <p:cNvSpPr/>
            <p:nvPr userDrawn="1"/>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7" name="文本框 16"/>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j-ea"/>
                <a:ea typeface="+mj-ea"/>
                <a:cs typeface="+mn-ea"/>
                <a:sym typeface="+mn-lt"/>
              </a:rPr>
              <a:t>LOGO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8" name="图片 17"/>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 name="图片 18"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20" name="矩形 19"/>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email"/>
          <a:srcRect/>
          <a:stretch>
            <a:fillRect/>
          </a:stretch>
        </p:blipFill>
        <p:spPr>
          <a:xfrm>
            <a:off x="2956561" y="2641600"/>
            <a:ext cx="9229317" cy="2072335"/>
          </a:xfrm>
          <a:custGeom>
            <a:avLst/>
            <a:gdLst>
              <a:gd name="connsiteX0" fmla="*/ 0 w 9229317"/>
              <a:gd name="connsiteY0" fmla="*/ 0 h 2661615"/>
              <a:gd name="connsiteX1" fmla="*/ 9229317 w 9229317"/>
              <a:gd name="connsiteY1" fmla="*/ 0 h 2661615"/>
              <a:gd name="connsiteX2" fmla="*/ 9229317 w 9229317"/>
              <a:gd name="connsiteY2" fmla="*/ 2661615 h 2661615"/>
              <a:gd name="connsiteX3" fmla="*/ 0 w 9229317"/>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9229317" h="2661615">
                <a:moveTo>
                  <a:pt x="0" y="0"/>
                </a:moveTo>
                <a:lnTo>
                  <a:pt x="9229317" y="0"/>
                </a:lnTo>
                <a:lnTo>
                  <a:pt x="9229317" y="2661615"/>
                </a:lnTo>
                <a:lnTo>
                  <a:pt x="0" y="2661615"/>
                </a:lnTo>
                <a:close/>
              </a:path>
            </a:pathLst>
          </a:custGeom>
        </p:spPr>
      </p:pic>
      <p:sp>
        <p:nvSpPr>
          <p:cNvPr id="12" name="任意多边形: 形状 11"/>
          <p:cNvSpPr/>
          <p:nvPr/>
        </p:nvSpPr>
        <p:spPr>
          <a:xfrm>
            <a:off x="0" y="2641600"/>
            <a:ext cx="12192000" cy="2072335"/>
          </a:xfrm>
          <a:custGeom>
            <a:avLst/>
            <a:gdLst>
              <a:gd name="connsiteX0" fmla="*/ 0 w 12192000"/>
              <a:gd name="connsiteY0" fmla="*/ 0 h 2661615"/>
              <a:gd name="connsiteX1" fmla="*/ 12192000 w 12192000"/>
              <a:gd name="connsiteY1" fmla="*/ 0 h 2661615"/>
              <a:gd name="connsiteX2" fmla="*/ 12192000 w 12192000"/>
              <a:gd name="connsiteY2" fmla="*/ 2661615 h 2661615"/>
              <a:gd name="connsiteX3" fmla="*/ 0 w 12192000"/>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12192000" h="2661615">
                <a:moveTo>
                  <a:pt x="0" y="0"/>
                </a:moveTo>
                <a:lnTo>
                  <a:pt x="12192000" y="0"/>
                </a:lnTo>
                <a:lnTo>
                  <a:pt x="12192000" y="2661615"/>
                </a:lnTo>
                <a:lnTo>
                  <a:pt x="0" y="2661615"/>
                </a:lnTo>
                <a:close/>
              </a:path>
            </a:pathLst>
          </a:cu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1" y="370388"/>
            <a:ext cx="443938" cy="601884"/>
            <a:chOff x="1" y="370388"/>
            <a:chExt cx="443938" cy="601884"/>
          </a:xfrm>
        </p:grpSpPr>
        <p:sp>
          <p:nvSpPr>
            <p:cNvPr id="15" name="矩形 14"/>
            <p:cNvSpPr/>
            <p:nvPr/>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4" name="文本框 1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grpSp>
        <p:nvGrpSpPr>
          <p:cNvPr id="189" name="组合 188"/>
          <p:cNvGrpSpPr/>
          <p:nvPr userDrawn="1"/>
        </p:nvGrpSpPr>
        <p:grpSpPr>
          <a:xfrm>
            <a:off x="0" y="0"/>
            <a:ext cx="12192000" cy="6858000"/>
            <a:chOff x="0" y="0"/>
            <a:chExt cx="12192000" cy="6858000"/>
          </a:xfrm>
        </p:grpSpPr>
        <p:pic>
          <p:nvPicPr>
            <p:cNvPr id="190" name="图片 189"/>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1" name="图片 190"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2" name="矩形 191"/>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
        <p:nvSpPr>
          <p:cNvPr id="193" name="文本框 192"/>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193" name="矩形 192"/>
          <p:cNvSpPr/>
          <p:nvPr userDrawn="1"/>
        </p:nvSpPr>
        <p:spPr>
          <a:xfrm>
            <a:off x="0" y="0"/>
            <a:ext cx="12191999"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4" name="矩形 193"/>
          <p:cNvSpPr/>
          <p:nvPr userDrawn="1"/>
        </p:nvSpPr>
        <p:spPr>
          <a:xfrm>
            <a:off x="626964" y="568470"/>
            <a:ext cx="662361" cy="379656"/>
          </a:xfrm>
          <a:prstGeom prst="rect">
            <a:avLst/>
          </a:prstGeom>
        </p:spPr>
        <p:txBody>
          <a:bodyPr wrap="none">
            <a:spAutoFit/>
          </a:bodyPr>
          <a:lstStyle/>
          <a:p>
            <a:pPr defTabSz="609600"/>
            <a:r>
              <a:rPr lang="zh-CN" altLang="en-US" sz="1800" dirty="0">
                <a:solidFill>
                  <a:schemeClr val="bg1"/>
                </a:solidFill>
                <a:latin typeface="+mn-ea"/>
                <a:cs typeface="+mn-ea"/>
                <a:sym typeface="+mn-lt"/>
              </a:rPr>
              <a:t>标注</a:t>
            </a:r>
          </a:p>
        </p:txBody>
      </p:sp>
      <p:sp>
        <p:nvSpPr>
          <p:cNvPr id="195" name="矩形 194"/>
          <p:cNvSpPr/>
          <p:nvPr userDrawn="1"/>
        </p:nvSpPr>
        <p:spPr>
          <a:xfrm>
            <a:off x="2450801" y="595724"/>
            <a:ext cx="1402001" cy="5386475"/>
          </a:xfrm>
          <a:prstGeom prst="rect">
            <a:avLst/>
          </a:prstGeom>
        </p:spPr>
        <p:txBody>
          <a:bodyPr wrap="square">
            <a:spAutoFit/>
          </a:bodyPr>
          <a:lstStyle/>
          <a:p>
            <a:pPr defTabSz="609600">
              <a:lnSpc>
                <a:spcPct val="130000"/>
              </a:lnSpc>
            </a:pPr>
            <a:r>
              <a:rPr lang="zh-CN" altLang="en-US" sz="1400" dirty="0">
                <a:solidFill>
                  <a:schemeClr val="bg1"/>
                </a:solidFill>
                <a:latin typeface="+mn-ea"/>
                <a:cs typeface="+mn-ea"/>
                <a:sym typeface="+mn-lt"/>
              </a:rPr>
              <a:t>字体使用 </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行距</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图片出处</a:t>
            </a: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声明</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作者</a:t>
            </a:r>
            <a:endParaRPr lang="en-US" altLang="zh-CN" sz="1400" dirty="0">
              <a:solidFill>
                <a:schemeClr val="bg1"/>
              </a:solidFill>
              <a:latin typeface="+mn-ea"/>
              <a:cs typeface="+mn-ea"/>
              <a:sym typeface="+mn-lt"/>
            </a:endParaRPr>
          </a:p>
        </p:txBody>
      </p:sp>
      <p:sp>
        <p:nvSpPr>
          <p:cNvPr id="196" name="矩形 195"/>
          <p:cNvSpPr/>
          <p:nvPr userDrawn="1"/>
        </p:nvSpPr>
        <p:spPr>
          <a:xfrm>
            <a:off x="4159510" y="595724"/>
            <a:ext cx="7074345" cy="5386475"/>
          </a:xfrm>
          <a:prstGeom prst="rect">
            <a:avLst/>
          </a:prstGeom>
        </p:spPr>
        <p:txBody>
          <a:bodyPr wrap="square">
            <a:spAutoFit/>
          </a:bodyPr>
          <a:lstStyle/>
          <a:p>
            <a:pPr defTabSz="609600">
              <a:lnSpc>
                <a:spcPct val="130000"/>
              </a:lnSpc>
            </a:pPr>
            <a:r>
              <a:rPr lang="zh-CN" altLang="en-US" sz="1400" dirty="0">
                <a:solidFill>
                  <a:schemeClr val="bg1"/>
                </a:solidFill>
                <a:latin typeface="+mn-ea"/>
                <a:cs typeface="+mn-ea"/>
                <a:sym typeface="+mn-lt"/>
              </a:rPr>
              <a:t>英文 微软雅黑、</a:t>
            </a:r>
            <a:r>
              <a:rPr lang="en-US" altLang="zh-CN" sz="1400" dirty="0">
                <a:solidFill>
                  <a:schemeClr val="bg1"/>
                </a:solidFill>
                <a:latin typeface="+mn-ea"/>
                <a:cs typeface="+mn-ea"/>
                <a:sym typeface="+mn-lt"/>
              </a:rPr>
              <a:t>Arial</a:t>
            </a:r>
          </a:p>
          <a:p>
            <a:pPr defTabSz="609600">
              <a:lnSpc>
                <a:spcPct val="130000"/>
              </a:lnSpc>
            </a:pPr>
            <a:r>
              <a:rPr lang="zh-CN" altLang="en-US" sz="1400" dirty="0">
                <a:solidFill>
                  <a:schemeClr val="bg1"/>
                </a:solidFill>
                <a:latin typeface="+mn-ea"/>
                <a:cs typeface="+mn-ea"/>
                <a:sym typeface="+mn-lt"/>
              </a:rPr>
              <a:t>中文 微软雅黑</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正文 </a:t>
            </a:r>
            <a:r>
              <a:rPr lang="en-US" altLang="zh-CN" sz="1400" dirty="0">
                <a:solidFill>
                  <a:schemeClr val="bg1"/>
                </a:solidFill>
                <a:latin typeface="+mn-ea"/>
                <a:cs typeface="+mn-ea"/>
                <a:sym typeface="+mn-lt"/>
              </a:rPr>
              <a:t>1.5</a:t>
            </a: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en-US" altLang="zh-CN" sz="1400" dirty="0">
                <a:solidFill>
                  <a:schemeClr val="bg1"/>
                </a:solidFill>
                <a:latin typeface="+mn-ea"/>
                <a:cs typeface="+mn-ea"/>
                <a:sym typeface="+mn-lt"/>
                <a:hlinkClick r:id="rId2"/>
              </a:rPr>
              <a:t>http://www.pixabay.com</a:t>
            </a:r>
            <a:endParaRPr lang="en-US" altLang="zh-CN"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PPT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模板、</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Word</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文档、</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Excel</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图表、图片素材等）均受</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中华人民共和国著作权法</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信息网络传播权保护条例</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包括图片或图表</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lang="zh-CN" altLang="en-US" sz="1400" dirty="0">
                <a:solidFill>
                  <a:schemeClr val="bg1"/>
                </a:solidFill>
                <a:latin typeface="+mn-ea"/>
                <a:cs typeface="+mn-ea"/>
                <a:sym typeface="+mn-lt"/>
              </a:rPr>
              <a:t>张建平  （邮箱：</a:t>
            </a:r>
            <a:r>
              <a:rPr lang="en-US" altLang="zh-CN" sz="1400" dirty="0">
                <a:solidFill>
                  <a:schemeClr val="bg1"/>
                </a:solidFill>
                <a:latin typeface="+mn-ea"/>
                <a:cs typeface="+mn-ea"/>
                <a:sym typeface="+mn-lt"/>
              </a:rPr>
              <a:t>674662714@qq.com</a:t>
            </a:r>
            <a:r>
              <a:rPr lang="zh-CN" altLang="en-US" sz="1400" dirty="0">
                <a:solidFill>
                  <a:schemeClr val="bg1"/>
                </a:solidFill>
                <a:latin typeface="+mn-ea"/>
                <a:cs typeface="+mn-ea"/>
                <a:sym typeface="+mn-lt"/>
              </a:rPr>
              <a:t>）</a:t>
            </a:r>
            <a:endParaRPr lang="en-US" altLang="zh-CN" sz="1400" dirty="0">
              <a:solidFill>
                <a:schemeClr val="bg1"/>
              </a:solidFill>
              <a:latin typeface="+mn-ea"/>
              <a:cs typeface="+mn-ea"/>
              <a:sym typeface="+mn-lt"/>
            </a:endParaRPr>
          </a:p>
        </p:txBody>
      </p:sp>
      <p:pic>
        <p:nvPicPr>
          <p:cNvPr id="197" name="图片 196"/>
          <p:cNvPicPr>
            <a:picLocks noChangeAspect="1"/>
          </p:cNvPicPr>
          <p:nvPr userDrawn="1"/>
        </p:nvPicPr>
        <p:blipFill>
          <a:blip r:embed="rId3" cstate="email"/>
          <a:stretch>
            <a:fillRect/>
          </a:stretch>
        </p:blipFill>
        <p:spPr>
          <a:xfrm>
            <a:off x="10698462" y="83245"/>
            <a:ext cx="1402001" cy="62958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CE9BFF92-3C35-4CDC-84A8-03301138CCDE}" type="datetimeFigureOut">
              <a:rPr lang="zh-CN" altLang="en-US" smtClean="0"/>
              <a:t>2023/6/30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50C5ABB5-3CEE-40C5-9829-DE87F265C562}"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文本框 404"/>
          <p:cNvSpPr txBox="1"/>
          <p:nvPr/>
        </p:nvSpPr>
        <p:spPr>
          <a:xfrm>
            <a:off x="414338" y="2204091"/>
            <a:ext cx="9435782" cy="1754326"/>
          </a:xfrm>
          <a:prstGeom prst="rect">
            <a:avLst/>
          </a:prstGeom>
          <a:noFill/>
        </p:spPr>
        <p:txBody>
          <a:bodyPr wrap="square">
            <a:spAutoFit/>
          </a:bodyPr>
          <a:lstStyle/>
          <a:p>
            <a:r>
              <a:rPr lang="zh-CN" altLang="en-US" sz="5400" b="1" dirty="0">
                <a:solidFill>
                  <a:schemeClr val="bg1"/>
                </a:solidFill>
                <a:effectLst>
                  <a:outerShdw blurRad="127000" dist="38100" dir="16200000" algn="ctr" rotWithShape="0">
                    <a:schemeClr val="bg1">
                      <a:alpha val="20000"/>
                    </a:schemeClr>
                  </a:outerShdw>
                </a:effectLst>
                <a:latin typeface="+mj-ea"/>
                <a:ea typeface="+mj-ea"/>
                <a:cs typeface="+mn-ea"/>
                <a:sym typeface="+mn-lt"/>
              </a:rPr>
              <a:t>基于聚类的基因表达水平</a:t>
            </a:r>
            <a:endParaRPr lang="en-US" altLang="zh-CN" sz="5400" b="1" dirty="0">
              <a:solidFill>
                <a:schemeClr val="bg1"/>
              </a:solidFill>
              <a:effectLst>
                <a:outerShdw blurRad="127000" dist="38100" dir="16200000" algn="ctr" rotWithShape="0">
                  <a:schemeClr val="bg1">
                    <a:alpha val="20000"/>
                  </a:schemeClr>
                </a:outerShdw>
              </a:effectLst>
              <a:latin typeface="+mj-ea"/>
              <a:ea typeface="+mj-ea"/>
              <a:cs typeface="+mn-ea"/>
              <a:sym typeface="+mn-lt"/>
            </a:endParaRPr>
          </a:p>
          <a:p>
            <a:r>
              <a:rPr lang="zh-CN" altLang="en-US" sz="5400" b="1" dirty="0">
                <a:solidFill>
                  <a:schemeClr val="bg1"/>
                </a:solidFill>
                <a:effectLst>
                  <a:outerShdw blurRad="127000" dist="38100" dir="16200000" algn="ctr" rotWithShape="0">
                    <a:schemeClr val="bg1">
                      <a:alpha val="20000"/>
                    </a:schemeClr>
                  </a:outerShdw>
                </a:effectLst>
                <a:latin typeface="+mj-ea"/>
                <a:ea typeface="+mj-ea"/>
                <a:cs typeface="+mn-ea"/>
                <a:sym typeface="+mn-lt"/>
              </a:rPr>
              <a:t>生命科学   数据挖掘</a:t>
            </a:r>
          </a:p>
        </p:txBody>
      </p:sp>
      <p:grpSp>
        <p:nvGrpSpPr>
          <p:cNvPr id="409" name="组合 408"/>
          <p:cNvGrpSpPr/>
          <p:nvPr/>
        </p:nvGrpSpPr>
        <p:grpSpPr>
          <a:xfrm>
            <a:off x="508070" y="3909922"/>
            <a:ext cx="3807957" cy="137599"/>
            <a:chOff x="533030" y="3523900"/>
            <a:chExt cx="3807957" cy="137599"/>
          </a:xfrm>
        </p:grpSpPr>
        <p:sp>
          <p:nvSpPr>
            <p:cNvPr id="410" name="任意多边形: 形状 409"/>
            <p:cNvSpPr/>
            <p:nvPr/>
          </p:nvSpPr>
          <p:spPr>
            <a:xfrm>
              <a:off x="533030" y="3523900"/>
              <a:ext cx="3240000" cy="137599"/>
            </a:xfrm>
            <a:custGeom>
              <a:avLst/>
              <a:gdLst>
                <a:gd name="connsiteX0" fmla="*/ 0 w 2932044"/>
                <a:gd name="connsiteY0" fmla="*/ 0 h 139148"/>
                <a:gd name="connsiteX1" fmla="*/ 2792896 w 2932044"/>
                <a:gd name="connsiteY1" fmla="*/ 0 h 139148"/>
                <a:gd name="connsiteX2" fmla="*/ 2932044 w 2932044"/>
                <a:gd name="connsiteY2" fmla="*/ 139148 h 139148"/>
              </a:gdLst>
              <a:ahLst/>
              <a:cxnLst>
                <a:cxn ang="0">
                  <a:pos x="connsiteX0" y="connsiteY0"/>
                </a:cxn>
                <a:cxn ang="0">
                  <a:pos x="connsiteX1" y="connsiteY1"/>
                </a:cxn>
                <a:cxn ang="0">
                  <a:pos x="connsiteX2" y="connsiteY2"/>
                </a:cxn>
              </a:cxnLst>
              <a:rect l="l" t="t" r="r" b="b"/>
              <a:pathLst>
                <a:path w="2932044" h="139148">
                  <a:moveTo>
                    <a:pt x="0" y="0"/>
                  </a:moveTo>
                  <a:lnTo>
                    <a:pt x="2792896" y="0"/>
                  </a:lnTo>
                  <a:lnTo>
                    <a:pt x="2932044" y="13914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411" name="直接连接符 410"/>
            <p:cNvCxnSpPr/>
            <p:nvPr/>
          </p:nvCxnSpPr>
          <p:spPr>
            <a:xfrm>
              <a:off x="3815207" y="3528374"/>
              <a:ext cx="5257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15" name="文本框 14"/>
          <p:cNvSpPr txBox="1"/>
          <p:nvPr/>
        </p:nvSpPr>
        <p:spPr>
          <a:xfrm>
            <a:off x="2346960" y="1416050"/>
            <a:ext cx="1884680" cy="368300"/>
          </a:xfrm>
          <a:prstGeom prst="rect">
            <a:avLst/>
          </a:prstGeom>
          <a:noFill/>
        </p:spPr>
        <p:txBody>
          <a:bodyPr wrap="square" rtlCol="0">
            <a:spAutoFit/>
          </a:bodyPr>
          <a:lstStyle/>
          <a:p>
            <a:r>
              <a:rPr lang="zh-CN" altLang="en-US"/>
              <a:t>删除</a:t>
            </a:r>
            <a:r>
              <a:rPr lang="zh-CN"/>
              <a:t>重复值</a:t>
            </a:r>
          </a:p>
        </p:txBody>
      </p:sp>
      <p:sp>
        <p:nvSpPr>
          <p:cNvPr id="20" name="文本框 19"/>
          <p:cNvSpPr txBox="1"/>
          <p:nvPr/>
        </p:nvSpPr>
        <p:spPr>
          <a:xfrm>
            <a:off x="7512685" y="1444625"/>
            <a:ext cx="2350770" cy="368300"/>
          </a:xfrm>
          <a:prstGeom prst="rect">
            <a:avLst/>
          </a:prstGeom>
          <a:noFill/>
        </p:spPr>
        <p:txBody>
          <a:bodyPr wrap="square" rtlCol="0">
            <a:spAutoFit/>
          </a:bodyPr>
          <a:lstStyle/>
          <a:p>
            <a:r>
              <a:rPr lang="zh-CN"/>
              <a:t>按字母顺序排序</a:t>
            </a:r>
          </a:p>
        </p:txBody>
      </p:sp>
      <p:pic>
        <p:nvPicPr>
          <p:cNvPr id="3" name="图片 2"/>
          <p:cNvPicPr>
            <a:picLocks noChangeAspect="1"/>
          </p:cNvPicPr>
          <p:nvPr/>
        </p:nvPicPr>
        <p:blipFill>
          <a:blip r:embed="rId2"/>
          <a:stretch>
            <a:fillRect/>
          </a:stretch>
        </p:blipFill>
        <p:spPr>
          <a:xfrm>
            <a:off x="523875" y="2032000"/>
            <a:ext cx="5328920" cy="4151630"/>
          </a:xfrm>
          <a:prstGeom prst="rect">
            <a:avLst/>
          </a:prstGeom>
        </p:spPr>
      </p:pic>
      <p:pic>
        <p:nvPicPr>
          <p:cNvPr id="4" name="图片 3"/>
          <p:cNvPicPr>
            <a:picLocks noChangeAspect="1"/>
          </p:cNvPicPr>
          <p:nvPr/>
        </p:nvPicPr>
        <p:blipFill>
          <a:blip r:embed="rId3"/>
          <a:stretch>
            <a:fillRect/>
          </a:stretch>
        </p:blipFill>
        <p:spPr>
          <a:xfrm>
            <a:off x="6250305" y="2056130"/>
            <a:ext cx="4875530" cy="4127500"/>
          </a:xfrm>
          <a:prstGeom prst="rect">
            <a:avLst/>
          </a:prstGeom>
        </p:spPr>
      </p:pic>
      <p:sp>
        <p:nvSpPr>
          <p:cNvPr id="12" name="文本框 1">
            <a:extLst>
              <a:ext uri="{FF2B5EF4-FFF2-40B4-BE49-F238E27FC236}">
                <a16:creationId xmlns:a16="http://schemas.microsoft.com/office/drawing/2014/main" id="{09FD5210-CA8D-A1F1-99B4-C142648E472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15" name="文本框 14"/>
          <p:cNvSpPr txBox="1"/>
          <p:nvPr/>
        </p:nvSpPr>
        <p:spPr>
          <a:xfrm>
            <a:off x="2346960" y="1606550"/>
            <a:ext cx="1884680" cy="368300"/>
          </a:xfrm>
          <a:prstGeom prst="rect">
            <a:avLst/>
          </a:prstGeom>
          <a:noFill/>
        </p:spPr>
        <p:txBody>
          <a:bodyPr wrap="square" rtlCol="0">
            <a:spAutoFit/>
          </a:bodyPr>
          <a:lstStyle/>
          <a:p>
            <a:r>
              <a:rPr lang="zh-CN" altLang="en-US"/>
              <a:t>分离出基因数据</a:t>
            </a:r>
            <a:endParaRPr lang="zh-CN"/>
          </a:p>
        </p:txBody>
      </p:sp>
      <p:sp>
        <p:nvSpPr>
          <p:cNvPr id="20" name="文本框 19"/>
          <p:cNvSpPr txBox="1"/>
          <p:nvPr/>
        </p:nvSpPr>
        <p:spPr>
          <a:xfrm>
            <a:off x="6774815" y="1635125"/>
            <a:ext cx="4013200" cy="368300"/>
          </a:xfrm>
          <a:prstGeom prst="rect">
            <a:avLst/>
          </a:prstGeom>
          <a:noFill/>
        </p:spPr>
        <p:txBody>
          <a:bodyPr wrap="square" rtlCol="0">
            <a:spAutoFit/>
          </a:bodyPr>
          <a:lstStyle/>
          <a:p>
            <a:r>
              <a:rPr lang="zh-CN"/>
              <a:t>查看前20个基因位的表达水平分布图</a:t>
            </a:r>
          </a:p>
        </p:txBody>
      </p:sp>
      <p:pic>
        <p:nvPicPr>
          <p:cNvPr id="2" name="图片 1"/>
          <p:cNvPicPr>
            <a:picLocks noChangeAspect="1"/>
          </p:cNvPicPr>
          <p:nvPr/>
        </p:nvPicPr>
        <p:blipFill>
          <a:blip r:embed="rId2"/>
          <a:stretch>
            <a:fillRect/>
          </a:stretch>
        </p:blipFill>
        <p:spPr>
          <a:xfrm>
            <a:off x="516255" y="2416810"/>
            <a:ext cx="5853430" cy="2046605"/>
          </a:xfrm>
          <a:prstGeom prst="rect">
            <a:avLst/>
          </a:prstGeom>
        </p:spPr>
      </p:pic>
      <p:pic>
        <p:nvPicPr>
          <p:cNvPr id="5" name="图片 4"/>
          <p:cNvPicPr>
            <a:picLocks noChangeAspect="1"/>
          </p:cNvPicPr>
          <p:nvPr/>
        </p:nvPicPr>
        <p:blipFill>
          <a:blip r:embed="rId3"/>
          <a:stretch>
            <a:fillRect/>
          </a:stretch>
        </p:blipFill>
        <p:spPr>
          <a:xfrm>
            <a:off x="6888480" y="2312670"/>
            <a:ext cx="4168140" cy="2720340"/>
          </a:xfrm>
          <a:prstGeom prst="rect">
            <a:avLst/>
          </a:prstGeom>
        </p:spPr>
      </p:pic>
      <p:sp>
        <p:nvSpPr>
          <p:cNvPr id="12" name="文本框 1">
            <a:extLst>
              <a:ext uri="{FF2B5EF4-FFF2-40B4-BE49-F238E27FC236}">
                <a16:creationId xmlns:a16="http://schemas.microsoft.com/office/drawing/2014/main" id="{065452A6-2240-DF9D-9656-8C56178393DC}"/>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03</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数据的探索</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8245843" y="4963990"/>
            <a:ext cx="1800200" cy="307777"/>
          </a:xfrm>
          <a:prstGeom prst="rect">
            <a:avLst/>
          </a:prstGeom>
          <a:noFill/>
        </p:spPr>
        <p:txBody>
          <a:bodyPr wrap="square" rtlCol="0">
            <a:spAutoFit/>
          </a:bodyPr>
          <a:lstStyle/>
          <a:p>
            <a:r>
              <a:rPr lang="zh-CN" altLang="en-US" sz="1400" dirty="0"/>
              <a:t>相关系数热力图</a:t>
            </a:r>
          </a:p>
        </p:txBody>
      </p:sp>
      <p:pic>
        <p:nvPicPr>
          <p:cNvPr id="33" name="图片 32"/>
          <p:cNvPicPr>
            <a:picLocks noChangeAspect="1"/>
          </p:cNvPicPr>
          <p:nvPr/>
        </p:nvPicPr>
        <p:blipFill>
          <a:blip r:embed="rId2"/>
          <a:stretch>
            <a:fillRect/>
          </a:stretch>
        </p:blipFill>
        <p:spPr>
          <a:xfrm>
            <a:off x="334931" y="2494235"/>
            <a:ext cx="4752528" cy="1145530"/>
          </a:xfrm>
          <a:prstGeom prst="rect">
            <a:avLst/>
          </a:prstGeom>
        </p:spPr>
      </p:pic>
      <p:sp>
        <p:nvSpPr>
          <p:cNvPr id="35" name="文本框 34"/>
          <p:cNvSpPr txBox="1"/>
          <p:nvPr/>
        </p:nvSpPr>
        <p:spPr>
          <a:xfrm>
            <a:off x="1994219" y="5271767"/>
            <a:ext cx="6540181"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13.5</a:t>
            </a:r>
            <a:r>
              <a:rPr lang="zh-CN" altLang="en-US" dirty="0"/>
              <a:t>，</a:t>
            </a:r>
            <a:r>
              <a:rPr lang="en-US" altLang="zh-CN" dirty="0"/>
              <a:t>15.5</a:t>
            </a:r>
            <a:r>
              <a:rPr lang="zh-CN" altLang="en-US" dirty="0"/>
              <a:t>，</a:t>
            </a:r>
            <a:r>
              <a:rPr lang="en-US" altLang="zh-CN" dirty="0"/>
              <a:t>18.5</a:t>
            </a:r>
            <a:r>
              <a:rPr lang="zh-CN" altLang="en-US" dirty="0"/>
              <a:t>，</a:t>
            </a:r>
            <a:r>
              <a:rPr lang="en-US" altLang="zh-CN" dirty="0"/>
              <a:t>20.5</a:t>
            </a:r>
            <a:r>
              <a:rPr lang="zh-CN" altLang="en-US" dirty="0"/>
              <a:t>四个时间点相关度普遍高于</a:t>
            </a:r>
            <a:r>
              <a:rPr lang="en-US" altLang="zh-CN" dirty="0"/>
              <a:t>0.67</a:t>
            </a:r>
          </a:p>
          <a:p>
            <a:pPr marL="285750" indent="-285750">
              <a:lnSpc>
                <a:spcPct val="150000"/>
              </a:lnSpc>
              <a:buFont typeface="Arial" panose="020B0604020202020204" pitchFamily="34" charset="0"/>
              <a:buChar char="•"/>
            </a:pPr>
            <a:r>
              <a:rPr lang="en-US" altLang="zh-CN" dirty="0"/>
              <a:t>0</a:t>
            </a:r>
            <a:r>
              <a:rPr lang="zh-CN" altLang="en-US" dirty="0"/>
              <a:t>和</a:t>
            </a:r>
            <a:r>
              <a:rPr lang="en-US" altLang="zh-CN" dirty="0"/>
              <a:t>9.5</a:t>
            </a:r>
            <a:r>
              <a:rPr lang="zh-CN" altLang="en-US" dirty="0"/>
              <a:t>两个时间点相关度达到</a:t>
            </a:r>
            <a:r>
              <a:rPr lang="en-US" altLang="zh-CN" dirty="0"/>
              <a:t>0.66</a:t>
            </a:r>
          </a:p>
        </p:txBody>
      </p:sp>
      <p:sp>
        <p:nvSpPr>
          <p:cNvPr id="36" name="文本框 35"/>
          <p:cNvSpPr txBox="1"/>
          <p:nvPr/>
        </p:nvSpPr>
        <p:spPr>
          <a:xfrm>
            <a:off x="259423" y="1957542"/>
            <a:ext cx="6282851" cy="369332"/>
          </a:xfrm>
          <a:prstGeom prst="rect">
            <a:avLst/>
          </a:prstGeom>
          <a:noFill/>
        </p:spPr>
        <p:txBody>
          <a:bodyPr wrap="square" rtlCol="0">
            <a:spAutoFit/>
          </a:bodyPr>
          <a:lstStyle/>
          <a:p>
            <a:r>
              <a:rPr lang="zh-CN" altLang="en-US" dirty="0"/>
              <a:t>探究几个时间点的相关性</a:t>
            </a:r>
            <a:r>
              <a:rPr lang="en-US" altLang="zh-CN" dirty="0"/>
              <a:t>——</a:t>
            </a:r>
            <a:r>
              <a:rPr lang="zh-CN" altLang="en-US" dirty="0"/>
              <a:t>可视化代码如下：</a:t>
            </a:r>
          </a:p>
        </p:txBody>
      </p:sp>
      <p:sp>
        <p:nvSpPr>
          <p:cNvPr id="37" name="箭头: 右 36"/>
          <p:cNvSpPr/>
          <p:nvPr/>
        </p:nvSpPr>
        <p:spPr>
          <a:xfrm>
            <a:off x="5400614" y="2740883"/>
            <a:ext cx="288032" cy="28803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pic>
        <p:nvPicPr>
          <p:cNvPr id="38" name="图片 37"/>
          <p:cNvPicPr>
            <a:picLocks noChangeAspect="1"/>
          </p:cNvPicPr>
          <p:nvPr/>
        </p:nvPicPr>
        <p:blipFill>
          <a:blip r:embed="rId3"/>
          <a:stretch>
            <a:fillRect/>
          </a:stretch>
        </p:blipFill>
        <p:spPr>
          <a:xfrm>
            <a:off x="6001801" y="455822"/>
            <a:ext cx="6288285" cy="4290981"/>
          </a:xfrm>
          <a:prstGeom prst="rect">
            <a:avLst/>
          </a:prstGeom>
        </p:spPr>
      </p:pic>
      <p:sp>
        <p:nvSpPr>
          <p:cNvPr id="14" name="文本框 13"/>
          <p:cNvSpPr txBox="1"/>
          <p:nvPr/>
        </p:nvSpPr>
        <p:spPr>
          <a:xfrm>
            <a:off x="1994219" y="6146174"/>
            <a:ext cx="5999316" cy="36933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可考虑变量剔除进行数据降维</a:t>
            </a:r>
          </a:p>
        </p:txBody>
      </p:sp>
      <p:grpSp>
        <p:nvGrpSpPr>
          <p:cNvPr id="2" name="组合 1"/>
          <p:cNvGrpSpPr/>
          <p:nvPr/>
        </p:nvGrpSpPr>
        <p:grpSpPr>
          <a:xfrm>
            <a:off x="516000" y="425108"/>
            <a:ext cx="5398770" cy="492125"/>
            <a:chOff x="516000" y="425108"/>
            <a:chExt cx="5398770" cy="492125"/>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Data Exploration</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03.</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数据的探索</a:t>
              </a:r>
            </a:p>
          </p:txBody>
        </p:sp>
      </p:gr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352977" y="1980552"/>
            <a:ext cx="0" cy="318072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3340881" y="2099581"/>
            <a:ext cx="1728192" cy="400110"/>
          </a:xfrm>
          <a:prstGeom prst="rect">
            <a:avLst/>
          </a:prstGeom>
          <a:noFill/>
        </p:spPr>
        <p:txBody>
          <a:bodyPr wrap="square" rtlCol="0">
            <a:spAutoFit/>
          </a:bodyPr>
          <a:lstStyle/>
          <a:p>
            <a:r>
              <a:rPr lang="zh-CN" altLang="en-US" sz="2000" dirty="0"/>
              <a:t>降维前</a:t>
            </a:r>
          </a:p>
        </p:txBody>
      </p:sp>
      <p:sp>
        <p:nvSpPr>
          <p:cNvPr id="4" name="文本框 3"/>
          <p:cNvSpPr txBox="1"/>
          <p:nvPr/>
        </p:nvSpPr>
        <p:spPr>
          <a:xfrm>
            <a:off x="8176923" y="2099581"/>
            <a:ext cx="1800197" cy="400110"/>
          </a:xfrm>
          <a:prstGeom prst="rect">
            <a:avLst/>
          </a:prstGeom>
          <a:noFill/>
        </p:spPr>
        <p:txBody>
          <a:bodyPr wrap="square" rtlCol="0">
            <a:spAutoFit/>
          </a:bodyPr>
          <a:lstStyle/>
          <a:p>
            <a:r>
              <a:rPr lang="zh-CN" altLang="en-US" sz="2000" dirty="0"/>
              <a:t>降维后</a:t>
            </a:r>
          </a:p>
        </p:txBody>
      </p:sp>
      <p:pic>
        <p:nvPicPr>
          <p:cNvPr id="5" name="图片 4"/>
          <p:cNvPicPr>
            <a:picLocks noChangeAspect="1"/>
          </p:cNvPicPr>
          <p:nvPr/>
        </p:nvPicPr>
        <p:blipFill>
          <a:blip r:embed="rId2"/>
          <a:stretch>
            <a:fillRect/>
          </a:stretch>
        </p:blipFill>
        <p:spPr>
          <a:xfrm>
            <a:off x="2150079" y="2908118"/>
            <a:ext cx="3689455" cy="1016650"/>
          </a:xfrm>
          <a:prstGeom prst="rect">
            <a:avLst/>
          </a:prstGeom>
        </p:spPr>
      </p:pic>
      <p:sp>
        <p:nvSpPr>
          <p:cNvPr id="7" name="文本框 6"/>
          <p:cNvSpPr txBox="1"/>
          <p:nvPr/>
        </p:nvSpPr>
        <p:spPr>
          <a:xfrm>
            <a:off x="2627784" y="746487"/>
            <a:ext cx="7349336" cy="523220"/>
          </a:xfrm>
          <a:prstGeom prst="rect">
            <a:avLst/>
          </a:prstGeom>
          <a:noFill/>
        </p:spPr>
        <p:txBody>
          <a:bodyPr wrap="square" rtlCol="0">
            <a:spAutoFit/>
          </a:bodyPr>
          <a:lstStyle/>
          <a:p>
            <a:r>
              <a:rPr lang="zh-CN" altLang="en-US" sz="2800" dirty="0"/>
              <a:t>降维前后聚类性能对比（</a:t>
            </a:r>
            <a:r>
              <a:rPr lang="en-US" altLang="zh-CN" sz="2800" dirty="0"/>
              <a:t>K-means</a:t>
            </a:r>
            <a:r>
              <a:rPr lang="zh-CN" altLang="en-US" sz="2800" dirty="0"/>
              <a:t>为例）</a:t>
            </a:r>
          </a:p>
        </p:txBody>
      </p:sp>
      <p:sp>
        <p:nvSpPr>
          <p:cNvPr id="8" name="文本框 7"/>
          <p:cNvSpPr txBox="1"/>
          <p:nvPr/>
        </p:nvSpPr>
        <p:spPr>
          <a:xfrm>
            <a:off x="1636638" y="4503677"/>
            <a:ext cx="4716339" cy="400110"/>
          </a:xfrm>
          <a:prstGeom prst="rect">
            <a:avLst/>
          </a:prstGeom>
          <a:noFill/>
        </p:spPr>
        <p:txBody>
          <a:bodyPr wrap="square" rtlCol="0">
            <a:spAutoFit/>
          </a:bodyPr>
          <a:lstStyle/>
          <a:p>
            <a:r>
              <a:rPr lang="zh-CN" altLang="en-US" sz="2000" dirty="0"/>
              <a:t>轮廓系数：</a:t>
            </a:r>
            <a:r>
              <a:rPr lang="en-US" altLang="zh-CN" sz="2000" dirty="0"/>
              <a:t>0.014719488401014922</a:t>
            </a:r>
          </a:p>
        </p:txBody>
      </p:sp>
      <p:sp>
        <p:nvSpPr>
          <p:cNvPr id="9" name="文本框 8"/>
          <p:cNvSpPr txBox="1"/>
          <p:nvPr/>
        </p:nvSpPr>
        <p:spPr>
          <a:xfrm>
            <a:off x="6716293" y="4503677"/>
            <a:ext cx="4927065" cy="400110"/>
          </a:xfrm>
          <a:prstGeom prst="rect">
            <a:avLst/>
          </a:prstGeom>
          <a:noFill/>
        </p:spPr>
        <p:txBody>
          <a:bodyPr wrap="square" rtlCol="0">
            <a:spAutoFit/>
          </a:bodyPr>
          <a:lstStyle/>
          <a:p>
            <a:r>
              <a:rPr lang="zh-CN" altLang="en-US" sz="2000" dirty="0"/>
              <a:t>轮廓系数：</a:t>
            </a:r>
            <a:r>
              <a:rPr kumimoji="0" lang="zh-CN" altLang="zh-CN" sz="2000" b="0" i="0" u="none" strike="noStrike" cap="none" normalizeH="0" baseline="0" dirty="0">
                <a:ln>
                  <a:noFill/>
                </a:ln>
                <a:solidFill>
                  <a:srgbClr val="000000"/>
                </a:solidFill>
                <a:effectLst/>
                <a:latin typeface="Arial Unicode MS" panose="020B0604020202020204" pitchFamily="34" charset="-122"/>
                <a:ea typeface="Courier New" panose="02070309020205020404" pitchFamily="49" charset="0"/>
              </a:rPr>
              <a:t>-0.06935266337436315</a:t>
            </a:r>
            <a:r>
              <a:rPr kumimoji="0" lang="zh-CN" altLang="zh-CN" sz="1600" b="0" i="0" u="none" strike="noStrike" cap="none" normalizeH="0" baseline="0" dirty="0">
                <a:ln>
                  <a:noFill/>
                </a:ln>
                <a:solidFill>
                  <a:schemeClr val="tx1"/>
                </a:solidFill>
                <a:effectLst/>
              </a:rPr>
              <a:t> </a:t>
            </a:r>
            <a:endParaRPr lang="en-US" altLang="zh-CN" sz="2000" dirty="0"/>
          </a:p>
        </p:txBody>
      </p:sp>
      <p:sp>
        <p:nvSpPr>
          <p:cNvPr id="10" name="椭圆 9"/>
          <p:cNvSpPr/>
          <p:nvPr/>
        </p:nvSpPr>
        <p:spPr>
          <a:xfrm rot="19918908">
            <a:off x="5083277" y="1678658"/>
            <a:ext cx="720078" cy="6480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n w="6600">
                  <a:solidFill>
                    <a:schemeClr val="accent2"/>
                  </a:solidFill>
                  <a:prstDash val="solid"/>
                </a:ln>
                <a:solidFill>
                  <a:srgbClr val="FFFFFF"/>
                </a:solidFill>
                <a:effectLst>
                  <a:outerShdw dist="38100" dir="2700000" algn="tl" rotWithShape="0">
                    <a:schemeClr val="accent2"/>
                  </a:outerShdw>
                </a:effectLst>
              </a:rPr>
              <a:t>win</a:t>
            </a:r>
            <a:endParaRPr lang="zh-CN" altLang="en-US" sz="1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文本框 10"/>
          <p:cNvSpPr txBox="1"/>
          <p:nvPr/>
        </p:nvSpPr>
        <p:spPr>
          <a:xfrm>
            <a:off x="4191959" y="6005457"/>
            <a:ext cx="4515161"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000" b="1" dirty="0"/>
              <a:t>降维前的数据聚类性能明显优于降维后</a:t>
            </a:r>
          </a:p>
        </p:txBody>
      </p:sp>
      <p:pic>
        <p:nvPicPr>
          <p:cNvPr id="13" name="图片 12"/>
          <p:cNvPicPr>
            <a:picLocks noChangeAspect="1"/>
          </p:cNvPicPr>
          <p:nvPr/>
        </p:nvPicPr>
        <p:blipFill>
          <a:blip r:embed="rId3"/>
          <a:stretch>
            <a:fillRect/>
          </a:stretch>
        </p:blipFill>
        <p:spPr>
          <a:xfrm>
            <a:off x="7237806" y="2702765"/>
            <a:ext cx="2683564" cy="1320596"/>
          </a:xfrm>
          <a:prstGeom prst="rect">
            <a:avLst/>
          </a:prstGeom>
        </p:spPr>
      </p:pic>
      <p:sp>
        <p:nvSpPr>
          <p:cNvPr id="15" name="Rectangle 2"/>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文本框 19"/>
          <p:cNvSpPr txBox="1"/>
          <p:nvPr/>
        </p:nvSpPr>
        <p:spPr>
          <a:xfrm>
            <a:off x="3393440" y="5219902"/>
            <a:ext cx="5730238" cy="338554"/>
          </a:xfrm>
          <a:prstGeom prst="rect">
            <a:avLst/>
          </a:prstGeom>
          <a:noFill/>
        </p:spPr>
        <p:txBody>
          <a:bodyPr wrap="square" rtlCol="0">
            <a:spAutoFit/>
          </a:bodyPr>
          <a:lstStyle/>
          <a:p>
            <a:pPr algn="ctr"/>
            <a:r>
              <a:rPr lang="zh-CN" altLang="en-US" sz="1600" b="1" dirty="0"/>
              <a:t>轮廓系数越接近</a:t>
            </a:r>
            <a:r>
              <a:rPr lang="en-US" altLang="zh-CN" sz="1600" b="1" dirty="0"/>
              <a:t>1</a:t>
            </a:r>
            <a:r>
              <a:rPr lang="zh-CN" altLang="en-US" sz="1600" b="1" dirty="0"/>
              <a:t>，聚类效果越好</a:t>
            </a:r>
          </a:p>
        </p:txBody>
      </p:sp>
      <p:sp>
        <p:nvSpPr>
          <p:cNvPr id="21" name="箭头: 下 20"/>
          <p:cNvSpPr/>
          <p:nvPr/>
        </p:nvSpPr>
        <p:spPr>
          <a:xfrm>
            <a:off x="6052023" y="5707744"/>
            <a:ext cx="622737" cy="165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04</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模型的建立</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35791" y="2339449"/>
            <a:ext cx="559681" cy="559681"/>
            <a:chOff x="2235791" y="2339449"/>
            <a:chExt cx="559681" cy="559681"/>
          </a:xfrm>
        </p:grpSpPr>
        <p:sp>
          <p:nvSpPr>
            <p:cNvPr id="46" name="椭圆 45"/>
            <p:cNvSpPr/>
            <p:nvPr/>
          </p:nvSpPr>
          <p:spPr>
            <a:xfrm>
              <a:off x="223579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47" name="组合 46"/>
            <p:cNvGrpSpPr/>
            <p:nvPr/>
          </p:nvGrpSpPr>
          <p:grpSpPr>
            <a:xfrm>
              <a:off x="2359639" y="2463458"/>
              <a:ext cx="311984" cy="311662"/>
              <a:chOff x="7885113" y="400050"/>
              <a:chExt cx="1539876" cy="1538288"/>
            </a:xfrm>
            <a:solidFill>
              <a:schemeClr val="bg1"/>
            </a:solidFill>
            <a:effectLst/>
          </p:grpSpPr>
          <p:sp>
            <p:nvSpPr>
              <p:cNvPr id="48" name="Freeform 36"/>
              <p:cNvSpPr/>
              <p:nvPr/>
            </p:nvSpPr>
            <p:spPr bwMode="auto">
              <a:xfrm>
                <a:off x="8434388" y="949325"/>
                <a:ext cx="441325" cy="439738"/>
              </a:xfrm>
              <a:custGeom>
                <a:avLst/>
                <a:gdLst>
                  <a:gd name="T0" fmla="*/ 10 w 150"/>
                  <a:gd name="T1" fmla="*/ 103 h 150"/>
                  <a:gd name="T2" fmla="*/ 103 w 150"/>
                  <a:gd name="T3" fmla="*/ 10 h 150"/>
                  <a:gd name="T4" fmla="*/ 140 w 150"/>
                  <a:gd name="T5" fmla="*/ 10 h 150"/>
                  <a:gd name="T6" fmla="*/ 140 w 150"/>
                  <a:gd name="T7" fmla="*/ 10 h 150"/>
                  <a:gd name="T8" fmla="*/ 140 w 150"/>
                  <a:gd name="T9" fmla="*/ 47 h 150"/>
                  <a:gd name="T10" fmla="*/ 140 w 150"/>
                  <a:gd name="T11" fmla="*/ 47 h 150"/>
                  <a:gd name="T12" fmla="*/ 47 w 150"/>
                  <a:gd name="T13" fmla="*/ 140 h 150"/>
                  <a:gd name="T14" fmla="*/ 10 w 150"/>
                  <a:gd name="T15" fmla="*/ 140 h 150"/>
                  <a:gd name="T16" fmla="*/ 10 w 150"/>
                  <a:gd name="T17" fmla="*/ 140 h 150"/>
                  <a:gd name="T18" fmla="*/ 10 w 150"/>
                  <a:gd name="T19"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0" y="103"/>
                    </a:moveTo>
                    <a:cubicBezTo>
                      <a:pt x="103" y="10"/>
                      <a:pt x="103" y="10"/>
                      <a:pt x="103" y="10"/>
                    </a:cubicBezTo>
                    <a:cubicBezTo>
                      <a:pt x="113" y="0"/>
                      <a:pt x="129" y="0"/>
                      <a:pt x="140" y="10"/>
                    </a:cubicBezTo>
                    <a:cubicBezTo>
                      <a:pt x="140" y="10"/>
                      <a:pt x="140" y="10"/>
                      <a:pt x="140" y="10"/>
                    </a:cubicBezTo>
                    <a:cubicBezTo>
                      <a:pt x="150" y="21"/>
                      <a:pt x="150" y="37"/>
                      <a:pt x="140" y="47"/>
                    </a:cubicBezTo>
                    <a:cubicBezTo>
                      <a:pt x="140" y="47"/>
                      <a:pt x="140" y="47"/>
                      <a:pt x="140" y="47"/>
                    </a:cubicBezTo>
                    <a:cubicBezTo>
                      <a:pt x="47" y="140"/>
                      <a:pt x="47" y="140"/>
                      <a:pt x="47" y="140"/>
                    </a:cubicBezTo>
                    <a:cubicBezTo>
                      <a:pt x="37" y="150"/>
                      <a:pt x="21" y="150"/>
                      <a:pt x="10" y="140"/>
                    </a:cubicBezTo>
                    <a:cubicBezTo>
                      <a:pt x="10" y="140"/>
                      <a:pt x="10" y="140"/>
                      <a:pt x="10" y="140"/>
                    </a:cubicBezTo>
                    <a:cubicBezTo>
                      <a:pt x="0" y="129"/>
                      <a:pt x="0" y="113"/>
                      <a:pt x="1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49" name="Freeform 37"/>
              <p:cNvSpPr/>
              <p:nvPr/>
            </p:nvSpPr>
            <p:spPr bwMode="auto">
              <a:xfrm>
                <a:off x="8540751" y="400050"/>
                <a:ext cx="884238" cy="884238"/>
              </a:xfrm>
              <a:custGeom>
                <a:avLst/>
                <a:gdLst>
                  <a:gd name="T0" fmla="*/ 19 w 301"/>
                  <a:gd name="T1" fmla="*/ 232 h 301"/>
                  <a:gd name="T2" fmla="*/ 53 w 301"/>
                  <a:gd name="T3" fmla="*/ 198 h 301"/>
                  <a:gd name="T4" fmla="*/ 71 w 301"/>
                  <a:gd name="T5" fmla="*/ 140 h 301"/>
                  <a:gd name="T6" fmla="*/ 138 w 301"/>
                  <a:gd name="T7" fmla="*/ 72 h 301"/>
                  <a:gd name="T8" fmla="*/ 229 w 301"/>
                  <a:gd name="T9" fmla="*/ 72 h 301"/>
                  <a:gd name="T10" fmla="*/ 229 w 301"/>
                  <a:gd name="T11" fmla="*/ 162 h 301"/>
                  <a:gd name="T12" fmla="*/ 161 w 301"/>
                  <a:gd name="T13" fmla="*/ 230 h 301"/>
                  <a:gd name="T14" fmla="*/ 161 w 301"/>
                  <a:gd name="T15" fmla="*/ 230 h 301"/>
                  <a:gd name="T16" fmla="*/ 103 w 301"/>
                  <a:gd name="T17" fmla="*/ 247 h 301"/>
                  <a:gd name="T18" fmla="*/ 69 w 301"/>
                  <a:gd name="T19" fmla="*/ 281 h 301"/>
                  <a:gd name="T20" fmla="*/ 192 w 301"/>
                  <a:gd name="T21" fmla="*/ 261 h 301"/>
                  <a:gd name="T22" fmla="*/ 192 w 301"/>
                  <a:gd name="T23" fmla="*/ 261 h 301"/>
                  <a:gd name="T24" fmla="*/ 259 w 301"/>
                  <a:gd name="T25" fmla="*/ 193 h 301"/>
                  <a:gd name="T26" fmla="*/ 259 w 301"/>
                  <a:gd name="T27" fmla="*/ 41 h 301"/>
                  <a:gd name="T28" fmla="*/ 108 w 301"/>
                  <a:gd name="T29" fmla="*/ 41 h 301"/>
                  <a:gd name="T30" fmla="*/ 40 w 301"/>
                  <a:gd name="T31" fmla="*/ 109 h 301"/>
                  <a:gd name="T32" fmla="*/ 19 w 301"/>
                  <a:gd name="T33" fmla="*/ 23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19" y="232"/>
                    </a:moveTo>
                    <a:cubicBezTo>
                      <a:pt x="53" y="198"/>
                      <a:pt x="53" y="198"/>
                      <a:pt x="53" y="198"/>
                    </a:cubicBezTo>
                    <a:cubicBezTo>
                      <a:pt x="49" y="178"/>
                      <a:pt x="55" y="156"/>
                      <a:pt x="71" y="140"/>
                    </a:cubicBezTo>
                    <a:cubicBezTo>
                      <a:pt x="138" y="72"/>
                      <a:pt x="138" y="72"/>
                      <a:pt x="138" y="72"/>
                    </a:cubicBezTo>
                    <a:cubicBezTo>
                      <a:pt x="163" y="47"/>
                      <a:pt x="204" y="47"/>
                      <a:pt x="229" y="72"/>
                    </a:cubicBezTo>
                    <a:cubicBezTo>
                      <a:pt x="254" y="97"/>
                      <a:pt x="254" y="138"/>
                      <a:pt x="229" y="162"/>
                    </a:cubicBezTo>
                    <a:cubicBezTo>
                      <a:pt x="161" y="230"/>
                      <a:pt x="161" y="230"/>
                      <a:pt x="161" y="230"/>
                    </a:cubicBezTo>
                    <a:cubicBezTo>
                      <a:pt x="161" y="230"/>
                      <a:pt x="161" y="230"/>
                      <a:pt x="161" y="230"/>
                    </a:cubicBezTo>
                    <a:cubicBezTo>
                      <a:pt x="145" y="246"/>
                      <a:pt x="123" y="252"/>
                      <a:pt x="103" y="247"/>
                    </a:cubicBezTo>
                    <a:cubicBezTo>
                      <a:pt x="69" y="281"/>
                      <a:pt x="69" y="281"/>
                      <a:pt x="69" y="281"/>
                    </a:cubicBezTo>
                    <a:cubicBezTo>
                      <a:pt x="109" y="301"/>
                      <a:pt x="158" y="294"/>
                      <a:pt x="192" y="261"/>
                    </a:cubicBezTo>
                    <a:cubicBezTo>
                      <a:pt x="192" y="261"/>
                      <a:pt x="192" y="261"/>
                      <a:pt x="192" y="261"/>
                    </a:cubicBezTo>
                    <a:cubicBezTo>
                      <a:pt x="259" y="193"/>
                      <a:pt x="259" y="193"/>
                      <a:pt x="259" y="193"/>
                    </a:cubicBezTo>
                    <a:cubicBezTo>
                      <a:pt x="301" y="151"/>
                      <a:pt x="301" y="83"/>
                      <a:pt x="259" y="41"/>
                    </a:cubicBezTo>
                    <a:cubicBezTo>
                      <a:pt x="217" y="0"/>
                      <a:pt x="150" y="0"/>
                      <a:pt x="108" y="41"/>
                    </a:cubicBezTo>
                    <a:cubicBezTo>
                      <a:pt x="40" y="109"/>
                      <a:pt x="40" y="109"/>
                      <a:pt x="40" y="109"/>
                    </a:cubicBezTo>
                    <a:cubicBezTo>
                      <a:pt x="7" y="142"/>
                      <a:pt x="0" y="192"/>
                      <a:pt x="19" y="2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0" name="Freeform 38"/>
              <p:cNvSpPr/>
              <p:nvPr/>
            </p:nvSpPr>
            <p:spPr bwMode="auto">
              <a:xfrm>
                <a:off x="7885113" y="1055688"/>
                <a:ext cx="884238" cy="882650"/>
              </a:xfrm>
              <a:custGeom>
                <a:avLst/>
                <a:gdLst>
                  <a:gd name="T0" fmla="*/ 261 w 301"/>
                  <a:gd name="T1" fmla="*/ 192 h 301"/>
                  <a:gd name="T2" fmla="*/ 281 w 301"/>
                  <a:gd name="T3" fmla="*/ 69 h 301"/>
                  <a:gd name="T4" fmla="*/ 247 w 301"/>
                  <a:gd name="T5" fmla="*/ 103 h 301"/>
                  <a:gd name="T6" fmla="*/ 230 w 301"/>
                  <a:gd name="T7" fmla="*/ 161 h 301"/>
                  <a:gd name="T8" fmla="*/ 162 w 301"/>
                  <a:gd name="T9" fmla="*/ 229 h 301"/>
                  <a:gd name="T10" fmla="*/ 162 w 301"/>
                  <a:gd name="T11" fmla="*/ 229 h 301"/>
                  <a:gd name="T12" fmla="*/ 72 w 301"/>
                  <a:gd name="T13" fmla="*/ 229 h 301"/>
                  <a:gd name="T14" fmla="*/ 72 w 301"/>
                  <a:gd name="T15" fmla="*/ 138 h 301"/>
                  <a:gd name="T16" fmla="*/ 140 w 301"/>
                  <a:gd name="T17" fmla="*/ 71 h 301"/>
                  <a:gd name="T18" fmla="*/ 198 w 301"/>
                  <a:gd name="T19" fmla="*/ 54 h 301"/>
                  <a:gd name="T20" fmla="*/ 232 w 301"/>
                  <a:gd name="T21" fmla="*/ 19 h 301"/>
                  <a:gd name="T22" fmla="*/ 109 w 301"/>
                  <a:gd name="T23" fmla="*/ 40 h 301"/>
                  <a:gd name="T24" fmla="*/ 41 w 301"/>
                  <a:gd name="T25" fmla="*/ 108 h 301"/>
                  <a:gd name="T26" fmla="*/ 41 w 301"/>
                  <a:gd name="T27" fmla="*/ 259 h 301"/>
                  <a:gd name="T28" fmla="*/ 193 w 301"/>
                  <a:gd name="T29" fmla="*/ 259 h 301"/>
                  <a:gd name="T30" fmla="*/ 193 w 301"/>
                  <a:gd name="T31" fmla="*/ 259 h 301"/>
                  <a:gd name="T32" fmla="*/ 261 w 301"/>
                  <a:gd name="T33" fmla="*/ 19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261" y="192"/>
                    </a:moveTo>
                    <a:cubicBezTo>
                      <a:pt x="294" y="158"/>
                      <a:pt x="301" y="109"/>
                      <a:pt x="281" y="69"/>
                    </a:cubicBezTo>
                    <a:cubicBezTo>
                      <a:pt x="247" y="103"/>
                      <a:pt x="247" y="103"/>
                      <a:pt x="247" y="103"/>
                    </a:cubicBezTo>
                    <a:cubicBezTo>
                      <a:pt x="252" y="123"/>
                      <a:pt x="246" y="145"/>
                      <a:pt x="230" y="161"/>
                    </a:cubicBezTo>
                    <a:cubicBezTo>
                      <a:pt x="162" y="229"/>
                      <a:pt x="162" y="229"/>
                      <a:pt x="162" y="229"/>
                    </a:cubicBezTo>
                    <a:cubicBezTo>
                      <a:pt x="162" y="229"/>
                      <a:pt x="162" y="229"/>
                      <a:pt x="162" y="229"/>
                    </a:cubicBezTo>
                    <a:cubicBezTo>
                      <a:pt x="137" y="254"/>
                      <a:pt x="97" y="254"/>
                      <a:pt x="72" y="229"/>
                    </a:cubicBezTo>
                    <a:cubicBezTo>
                      <a:pt x="47" y="204"/>
                      <a:pt x="47" y="163"/>
                      <a:pt x="72" y="138"/>
                    </a:cubicBezTo>
                    <a:cubicBezTo>
                      <a:pt x="140" y="71"/>
                      <a:pt x="140" y="71"/>
                      <a:pt x="140" y="71"/>
                    </a:cubicBezTo>
                    <a:cubicBezTo>
                      <a:pt x="156" y="55"/>
                      <a:pt x="178" y="49"/>
                      <a:pt x="198" y="54"/>
                    </a:cubicBezTo>
                    <a:cubicBezTo>
                      <a:pt x="232" y="19"/>
                      <a:pt x="232" y="19"/>
                      <a:pt x="232" y="19"/>
                    </a:cubicBezTo>
                    <a:cubicBezTo>
                      <a:pt x="192" y="0"/>
                      <a:pt x="142" y="7"/>
                      <a:pt x="109" y="40"/>
                    </a:cubicBezTo>
                    <a:cubicBezTo>
                      <a:pt x="41" y="108"/>
                      <a:pt x="41" y="108"/>
                      <a:pt x="41" y="108"/>
                    </a:cubicBezTo>
                    <a:cubicBezTo>
                      <a:pt x="0" y="150"/>
                      <a:pt x="0" y="218"/>
                      <a:pt x="41" y="259"/>
                    </a:cubicBezTo>
                    <a:cubicBezTo>
                      <a:pt x="83" y="301"/>
                      <a:pt x="151" y="301"/>
                      <a:pt x="193" y="259"/>
                    </a:cubicBezTo>
                    <a:cubicBezTo>
                      <a:pt x="193" y="259"/>
                      <a:pt x="193" y="259"/>
                      <a:pt x="193" y="259"/>
                    </a:cubicBezTo>
                    <a:lnTo>
                      <a:pt x="261"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1" name="组合 10"/>
          <p:cNvGrpSpPr/>
          <p:nvPr/>
        </p:nvGrpSpPr>
        <p:grpSpPr>
          <a:xfrm>
            <a:off x="6762731" y="2339449"/>
            <a:ext cx="559681" cy="559681"/>
            <a:chOff x="6762731" y="2339449"/>
            <a:chExt cx="559681" cy="559681"/>
          </a:xfrm>
        </p:grpSpPr>
        <p:sp>
          <p:nvSpPr>
            <p:cNvPr id="75" name="椭圆 74"/>
            <p:cNvSpPr/>
            <p:nvPr/>
          </p:nvSpPr>
          <p:spPr>
            <a:xfrm>
              <a:off x="676273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76" name="组合 75"/>
            <p:cNvGrpSpPr/>
            <p:nvPr/>
          </p:nvGrpSpPr>
          <p:grpSpPr>
            <a:xfrm>
              <a:off x="6867070" y="2493501"/>
              <a:ext cx="351002" cy="251577"/>
              <a:chOff x="6510338" y="3348038"/>
              <a:chExt cx="739776" cy="530226"/>
            </a:xfrm>
            <a:solidFill>
              <a:schemeClr val="bg1"/>
            </a:solidFill>
            <a:effectLst/>
          </p:grpSpPr>
          <p:sp>
            <p:nvSpPr>
              <p:cNvPr id="77" name="Freeform 44"/>
              <p:cNvSpPr>
                <a:spLocks noEditPoints="1"/>
              </p:cNvSpPr>
              <p:nvPr/>
            </p:nvSpPr>
            <p:spPr bwMode="auto">
              <a:xfrm>
                <a:off x="6673851" y="3348038"/>
                <a:ext cx="412750" cy="527050"/>
              </a:xfrm>
              <a:custGeom>
                <a:avLst/>
                <a:gdLst>
                  <a:gd name="T0" fmla="*/ 141 w 141"/>
                  <a:gd name="T1" fmla="*/ 28 h 180"/>
                  <a:gd name="T2" fmla="*/ 99 w 141"/>
                  <a:gd name="T3" fmla="*/ 28 h 180"/>
                  <a:gd name="T4" fmla="*/ 99 w 141"/>
                  <a:gd name="T5" fmla="*/ 15 h 180"/>
                  <a:gd name="T6" fmla="*/ 87 w 141"/>
                  <a:gd name="T7" fmla="*/ 0 h 180"/>
                  <a:gd name="T8" fmla="*/ 51 w 141"/>
                  <a:gd name="T9" fmla="*/ 0 h 180"/>
                  <a:gd name="T10" fmla="*/ 38 w 141"/>
                  <a:gd name="T11" fmla="*/ 15 h 180"/>
                  <a:gd name="T12" fmla="*/ 38 w 141"/>
                  <a:gd name="T13" fmla="*/ 28 h 180"/>
                  <a:gd name="T14" fmla="*/ 0 w 141"/>
                  <a:gd name="T15" fmla="*/ 28 h 180"/>
                  <a:gd name="T16" fmla="*/ 0 w 141"/>
                  <a:gd name="T17" fmla="*/ 180 h 180"/>
                  <a:gd name="T18" fmla="*/ 141 w 141"/>
                  <a:gd name="T19" fmla="*/ 180 h 180"/>
                  <a:gd name="T20" fmla="*/ 141 w 141"/>
                  <a:gd name="T21" fmla="*/ 28 h 180"/>
                  <a:gd name="T22" fmla="*/ 89 w 141"/>
                  <a:gd name="T23" fmla="*/ 26 h 180"/>
                  <a:gd name="T24" fmla="*/ 88 w 141"/>
                  <a:gd name="T25" fmla="*/ 28 h 180"/>
                  <a:gd name="T26" fmla="*/ 50 w 141"/>
                  <a:gd name="T27" fmla="*/ 28 h 180"/>
                  <a:gd name="T28" fmla="*/ 49 w 141"/>
                  <a:gd name="T29" fmla="*/ 26 h 180"/>
                  <a:gd name="T30" fmla="*/ 49 w 141"/>
                  <a:gd name="T31" fmla="*/ 14 h 180"/>
                  <a:gd name="T32" fmla="*/ 53 w 141"/>
                  <a:gd name="T33" fmla="*/ 10 h 180"/>
                  <a:gd name="T34" fmla="*/ 85 w 141"/>
                  <a:gd name="T35" fmla="*/ 10 h 180"/>
                  <a:gd name="T36" fmla="*/ 89 w 141"/>
                  <a:gd name="T37" fmla="*/ 14 h 180"/>
                  <a:gd name="T38" fmla="*/ 89 w 141"/>
                  <a:gd name="T39"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180">
                    <a:moveTo>
                      <a:pt x="141" y="28"/>
                    </a:moveTo>
                    <a:cubicBezTo>
                      <a:pt x="99" y="28"/>
                      <a:pt x="99" y="28"/>
                      <a:pt x="99" y="28"/>
                    </a:cubicBezTo>
                    <a:cubicBezTo>
                      <a:pt x="99" y="15"/>
                      <a:pt x="99" y="15"/>
                      <a:pt x="99" y="15"/>
                    </a:cubicBezTo>
                    <a:cubicBezTo>
                      <a:pt x="99" y="6"/>
                      <a:pt x="94" y="0"/>
                      <a:pt x="87" y="0"/>
                    </a:cubicBezTo>
                    <a:cubicBezTo>
                      <a:pt x="51" y="0"/>
                      <a:pt x="51" y="0"/>
                      <a:pt x="51" y="0"/>
                    </a:cubicBezTo>
                    <a:cubicBezTo>
                      <a:pt x="44" y="0"/>
                      <a:pt x="38" y="6"/>
                      <a:pt x="38" y="15"/>
                    </a:cubicBezTo>
                    <a:cubicBezTo>
                      <a:pt x="38" y="28"/>
                      <a:pt x="38" y="28"/>
                      <a:pt x="38" y="28"/>
                    </a:cubicBezTo>
                    <a:cubicBezTo>
                      <a:pt x="0" y="28"/>
                      <a:pt x="0" y="28"/>
                      <a:pt x="0" y="28"/>
                    </a:cubicBezTo>
                    <a:cubicBezTo>
                      <a:pt x="0" y="180"/>
                      <a:pt x="0" y="180"/>
                      <a:pt x="0" y="180"/>
                    </a:cubicBezTo>
                    <a:cubicBezTo>
                      <a:pt x="141" y="180"/>
                      <a:pt x="141" y="180"/>
                      <a:pt x="141" y="180"/>
                    </a:cubicBezTo>
                    <a:lnTo>
                      <a:pt x="141" y="28"/>
                    </a:lnTo>
                    <a:close/>
                    <a:moveTo>
                      <a:pt x="89" y="26"/>
                    </a:moveTo>
                    <a:cubicBezTo>
                      <a:pt x="89" y="27"/>
                      <a:pt x="89" y="28"/>
                      <a:pt x="88" y="28"/>
                    </a:cubicBezTo>
                    <a:cubicBezTo>
                      <a:pt x="50" y="28"/>
                      <a:pt x="50" y="28"/>
                      <a:pt x="50" y="28"/>
                    </a:cubicBezTo>
                    <a:cubicBezTo>
                      <a:pt x="50" y="28"/>
                      <a:pt x="49" y="27"/>
                      <a:pt x="49" y="26"/>
                    </a:cubicBezTo>
                    <a:cubicBezTo>
                      <a:pt x="49" y="14"/>
                      <a:pt x="49" y="14"/>
                      <a:pt x="49" y="14"/>
                    </a:cubicBezTo>
                    <a:cubicBezTo>
                      <a:pt x="49" y="12"/>
                      <a:pt x="51" y="10"/>
                      <a:pt x="53" y="10"/>
                    </a:cubicBezTo>
                    <a:cubicBezTo>
                      <a:pt x="85" y="10"/>
                      <a:pt x="85" y="10"/>
                      <a:pt x="85" y="10"/>
                    </a:cubicBezTo>
                    <a:cubicBezTo>
                      <a:pt x="87" y="10"/>
                      <a:pt x="89" y="12"/>
                      <a:pt x="89" y="14"/>
                    </a:cubicBezTo>
                    <a:lnTo>
                      <a:pt x="89"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8" name="Freeform 45"/>
              <p:cNvSpPr/>
              <p:nvPr/>
            </p:nvSpPr>
            <p:spPr bwMode="auto">
              <a:xfrm>
                <a:off x="6510338" y="3432176"/>
                <a:ext cx="128588" cy="446088"/>
              </a:xfrm>
              <a:custGeom>
                <a:avLst/>
                <a:gdLst>
                  <a:gd name="T0" fmla="*/ 0 w 44"/>
                  <a:gd name="T1" fmla="*/ 33 h 152"/>
                  <a:gd name="T2" fmla="*/ 3 w 44"/>
                  <a:gd name="T3" fmla="*/ 124 h 152"/>
                  <a:gd name="T4" fmla="*/ 30 w 44"/>
                  <a:gd name="T5" fmla="*/ 152 h 152"/>
                  <a:gd name="T6" fmla="*/ 44 w 44"/>
                  <a:gd name="T7" fmla="*/ 152 h 152"/>
                  <a:gd name="T8" fmla="*/ 44 w 44"/>
                  <a:gd name="T9" fmla="*/ 0 h 152"/>
                  <a:gd name="T10" fmla="*/ 28 w 44"/>
                  <a:gd name="T11" fmla="*/ 0 h 152"/>
                  <a:gd name="T12" fmla="*/ 0 w 44"/>
                  <a:gd name="T13" fmla="*/ 33 h 152"/>
                </a:gdLst>
                <a:ahLst/>
                <a:cxnLst>
                  <a:cxn ang="0">
                    <a:pos x="T0" y="T1"/>
                  </a:cxn>
                  <a:cxn ang="0">
                    <a:pos x="T2" y="T3"/>
                  </a:cxn>
                  <a:cxn ang="0">
                    <a:pos x="T4" y="T5"/>
                  </a:cxn>
                  <a:cxn ang="0">
                    <a:pos x="T6" y="T7"/>
                  </a:cxn>
                  <a:cxn ang="0">
                    <a:pos x="T8" y="T9"/>
                  </a:cxn>
                  <a:cxn ang="0">
                    <a:pos x="T10" y="T11"/>
                  </a:cxn>
                  <a:cxn ang="0">
                    <a:pos x="T12" y="T13"/>
                  </a:cxn>
                </a:cxnLst>
                <a:rect l="0" t="0" r="r" b="b"/>
                <a:pathLst>
                  <a:path w="44" h="152">
                    <a:moveTo>
                      <a:pt x="0" y="33"/>
                    </a:moveTo>
                    <a:cubicBezTo>
                      <a:pt x="3" y="124"/>
                      <a:pt x="3" y="124"/>
                      <a:pt x="3" y="124"/>
                    </a:cubicBezTo>
                    <a:cubicBezTo>
                      <a:pt x="3" y="140"/>
                      <a:pt x="12" y="152"/>
                      <a:pt x="30" y="152"/>
                    </a:cubicBezTo>
                    <a:cubicBezTo>
                      <a:pt x="44" y="152"/>
                      <a:pt x="44" y="152"/>
                      <a:pt x="44" y="152"/>
                    </a:cubicBezTo>
                    <a:cubicBezTo>
                      <a:pt x="44" y="0"/>
                      <a:pt x="44" y="0"/>
                      <a:pt x="44" y="0"/>
                    </a:cubicBezTo>
                    <a:cubicBezTo>
                      <a:pt x="28" y="0"/>
                      <a:pt x="28" y="0"/>
                      <a:pt x="28" y="0"/>
                    </a:cubicBezTo>
                    <a:cubicBezTo>
                      <a:pt x="9" y="0"/>
                      <a:pt x="0" y="1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9" name="Freeform 46"/>
              <p:cNvSpPr/>
              <p:nvPr/>
            </p:nvSpPr>
            <p:spPr bwMode="auto">
              <a:xfrm>
                <a:off x="7121526" y="3429001"/>
                <a:ext cx="128588" cy="449263"/>
              </a:xfrm>
              <a:custGeom>
                <a:avLst/>
                <a:gdLst>
                  <a:gd name="T0" fmla="*/ 44 w 44"/>
                  <a:gd name="T1" fmla="*/ 125 h 153"/>
                  <a:gd name="T2" fmla="*/ 44 w 44"/>
                  <a:gd name="T3" fmla="*/ 34 h 153"/>
                  <a:gd name="T4" fmla="*/ 18 w 44"/>
                  <a:gd name="T5" fmla="*/ 0 h 153"/>
                  <a:gd name="T6" fmla="*/ 0 w 44"/>
                  <a:gd name="T7" fmla="*/ 0 h 153"/>
                  <a:gd name="T8" fmla="*/ 0 w 44"/>
                  <a:gd name="T9" fmla="*/ 153 h 153"/>
                  <a:gd name="T10" fmla="*/ 18 w 44"/>
                  <a:gd name="T11" fmla="*/ 153 h 153"/>
                  <a:gd name="T12" fmla="*/ 44 w 44"/>
                  <a:gd name="T13" fmla="*/ 125 h 153"/>
                </a:gdLst>
                <a:ahLst/>
                <a:cxnLst>
                  <a:cxn ang="0">
                    <a:pos x="T0" y="T1"/>
                  </a:cxn>
                  <a:cxn ang="0">
                    <a:pos x="T2" y="T3"/>
                  </a:cxn>
                  <a:cxn ang="0">
                    <a:pos x="T4" y="T5"/>
                  </a:cxn>
                  <a:cxn ang="0">
                    <a:pos x="T6" y="T7"/>
                  </a:cxn>
                  <a:cxn ang="0">
                    <a:pos x="T8" y="T9"/>
                  </a:cxn>
                  <a:cxn ang="0">
                    <a:pos x="T10" y="T11"/>
                  </a:cxn>
                  <a:cxn ang="0">
                    <a:pos x="T12" y="T13"/>
                  </a:cxn>
                </a:cxnLst>
                <a:rect l="0" t="0" r="r" b="b"/>
                <a:pathLst>
                  <a:path w="44" h="153">
                    <a:moveTo>
                      <a:pt x="44" y="125"/>
                    </a:moveTo>
                    <a:cubicBezTo>
                      <a:pt x="44" y="34"/>
                      <a:pt x="44" y="34"/>
                      <a:pt x="44" y="34"/>
                    </a:cubicBezTo>
                    <a:cubicBezTo>
                      <a:pt x="44" y="13"/>
                      <a:pt x="33" y="0"/>
                      <a:pt x="18" y="0"/>
                    </a:cubicBezTo>
                    <a:cubicBezTo>
                      <a:pt x="0" y="0"/>
                      <a:pt x="0" y="0"/>
                      <a:pt x="0" y="0"/>
                    </a:cubicBezTo>
                    <a:cubicBezTo>
                      <a:pt x="0" y="153"/>
                      <a:pt x="0" y="153"/>
                      <a:pt x="0" y="153"/>
                    </a:cubicBezTo>
                    <a:cubicBezTo>
                      <a:pt x="18" y="153"/>
                      <a:pt x="18" y="153"/>
                      <a:pt x="18" y="153"/>
                    </a:cubicBezTo>
                    <a:cubicBezTo>
                      <a:pt x="33" y="153"/>
                      <a:pt x="44" y="143"/>
                      <a:pt x="4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sp>
        <p:nvSpPr>
          <p:cNvPr id="92" name="文本框 1"/>
          <p:cNvSpPr txBox="1"/>
          <p:nvPr/>
        </p:nvSpPr>
        <p:spPr>
          <a:xfrm>
            <a:off x="2788795" y="24026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4.1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层次聚类</a:t>
            </a:r>
          </a:p>
        </p:txBody>
      </p:sp>
      <p:sp>
        <p:nvSpPr>
          <p:cNvPr id="116" name="文本框 1"/>
          <p:cNvSpPr txBox="1"/>
          <p:nvPr/>
        </p:nvSpPr>
        <p:spPr>
          <a:xfrm>
            <a:off x="7426751" y="240264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4.4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谱聚类</a:t>
            </a:r>
          </a:p>
        </p:txBody>
      </p:sp>
      <p:grpSp>
        <p:nvGrpSpPr>
          <p:cNvPr id="15" name="组合 14"/>
          <p:cNvGrpSpPr/>
          <p:nvPr/>
        </p:nvGrpSpPr>
        <p:grpSpPr>
          <a:xfrm>
            <a:off x="2235791" y="3525334"/>
            <a:ext cx="559681" cy="559681"/>
            <a:chOff x="2235791" y="3525334"/>
            <a:chExt cx="559681" cy="559681"/>
          </a:xfrm>
        </p:grpSpPr>
        <p:sp>
          <p:nvSpPr>
            <p:cNvPr id="52" name="椭圆 51"/>
            <p:cNvSpPr/>
            <p:nvPr/>
          </p:nvSpPr>
          <p:spPr>
            <a:xfrm>
              <a:off x="223579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53" name="组合 52"/>
            <p:cNvGrpSpPr/>
            <p:nvPr/>
          </p:nvGrpSpPr>
          <p:grpSpPr>
            <a:xfrm>
              <a:off x="2341949" y="3695658"/>
              <a:ext cx="347364" cy="219032"/>
              <a:chOff x="5262563" y="628650"/>
              <a:chExt cx="1714501" cy="1081088"/>
            </a:xfrm>
            <a:solidFill>
              <a:schemeClr val="bg1"/>
            </a:solidFill>
            <a:effectLst/>
          </p:grpSpPr>
          <p:sp>
            <p:nvSpPr>
              <p:cNvPr id="54" name="Freeform 30"/>
              <p:cNvSpPr/>
              <p:nvPr/>
            </p:nvSpPr>
            <p:spPr bwMode="auto">
              <a:xfrm>
                <a:off x="5538788" y="1468438"/>
                <a:ext cx="1155700" cy="65088"/>
              </a:xfrm>
              <a:custGeom>
                <a:avLst/>
                <a:gdLst>
                  <a:gd name="T0" fmla="*/ 0 w 728"/>
                  <a:gd name="T1" fmla="*/ 41 h 41"/>
                  <a:gd name="T2" fmla="*/ 0 w 728"/>
                  <a:gd name="T3" fmla="*/ 0 h 41"/>
                  <a:gd name="T4" fmla="*/ 728 w 728"/>
                  <a:gd name="T5" fmla="*/ 0 h 41"/>
                  <a:gd name="T6" fmla="*/ 728 w 728"/>
                  <a:gd name="T7" fmla="*/ 41 h 41"/>
                  <a:gd name="T8" fmla="*/ 0 w 728"/>
                  <a:gd name="T9" fmla="*/ 41 h 41"/>
                  <a:gd name="T10" fmla="*/ 0 w 728"/>
                  <a:gd name="T11" fmla="*/ 41 h 41"/>
                </a:gdLst>
                <a:ahLst/>
                <a:cxnLst>
                  <a:cxn ang="0">
                    <a:pos x="T0" y="T1"/>
                  </a:cxn>
                  <a:cxn ang="0">
                    <a:pos x="T2" y="T3"/>
                  </a:cxn>
                  <a:cxn ang="0">
                    <a:pos x="T4" y="T5"/>
                  </a:cxn>
                  <a:cxn ang="0">
                    <a:pos x="T6" y="T7"/>
                  </a:cxn>
                  <a:cxn ang="0">
                    <a:pos x="T8" y="T9"/>
                  </a:cxn>
                  <a:cxn ang="0">
                    <a:pos x="T10" y="T11"/>
                  </a:cxn>
                </a:cxnLst>
                <a:rect l="0" t="0" r="r" b="b"/>
                <a:pathLst>
                  <a:path w="728" h="41">
                    <a:moveTo>
                      <a:pt x="0" y="41"/>
                    </a:moveTo>
                    <a:lnTo>
                      <a:pt x="0" y="0"/>
                    </a:lnTo>
                    <a:lnTo>
                      <a:pt x="728" y="0"/>
                    </a:lnTo>
                    <a:lnTo>
                      <a:pt x="728" y="41"/>
                    </a:lnTo>
                    <a:lnTo>
                      <a:pt x="0" y="41"/>
                    </a:lnTo>
                    <a:lnTo>
                      <a:pt x="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5" name="Freeform 31"/>
              <p:cNvSpPr/>
              <p:nvPr/>
            </p:nvSpPr>
            <p:spPr bwMode="auto">
              <a:xfrm>
                <a:off x="6088063" y="901700"/>
                <a:ext cx="65088" cy="587375"/>
              </a:xfrm>
              <a:custGeom>
                <a:avLst/>
                <a:gdLst>
                  <a:gd name="T0" fmla="*/ 0 w 41"/>
                  <a:gd name="T1" fmla="*/ 370 h 370"/>
                  <a:gd name="T2" fmla="*/ 0 w 41"/>
                  <a:gd name="T3" fmla="*/ 0 h 370"/>
                  <a:gd name="T4" fmla="*/ 41 w 41"/>
                  <a:gd name="T5" fmla="*/ 0 h 370"/>
                  <a:gd name="T6" fmla="*/ 41 w 41"/>
                  <a:gd name="T7" fmla="*/ 370 h 370"/>
                  <a:gd name="T8" fmla="*/ 0 w 41"/>
                  <a:gd name="T9" fmla="*/ 370 h 370"/>
                  <a:gd name="T10" fmla="*/ 0 w 41"/>
                  <a:gd name="T11" fmla="*/ 370 h 370"/>
                </a:gdLst>
                <a:ahLst/>
                <a:cxnLst>
                  <a:cxn ang="0">
                    <a:pos x="T0" y="T1"/>
                  </a:cxn>
                  <a:cxn ang="0">
                    <a:pos x="T2" y="T3"/>
                  </a:cxn>
                  <a:cxn ang="0">
                    <a:pos x="T4" y="T5"/>
                  </a:cxn>
                  <a:cxn ang="0">
                    <a:pos x="T6" y="T7"/>
                  </a:cxn>
                  <a:cxn ang="0">
                    <a:pos x="T8" y="T9"/>
                  </a:cxn>
                  <a:cxn ang="0">
                    <a:pos x="T10" y="T11"/>
                  </a:cxn>
                </a:cxnLst>
                <a:rect l="0" t="0" r="r" b="b"/>
                <a:pathLst>
                  <a:path w="41" h="370">
                    <a:moveTo>
                      <a:pt x="0" y="370"/>
                    </a:moveTo>
                    <a:lnTo>
                      <a:pt x="0" y="0"/>
                    </a:lnTo>
                    <a:lnTo>
                      <a:pt x="41" y="0"/>
                    </a:lnTo>
                    <a:lnTo>
                      <a:pt x="41" y="370"/>
                    </a:lnTo>
                    <a:lnTo>
                      <a:pt x="0" y="370"/>
                    </a:lnTo>
                    <a:lnTo>
                      <a:pt x="0" y="3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6" name="Freeform 32"/>
              <p:cNvSpPr/>
              <p:nvPr/>
            </p:nvSpPr>
            <p:spPr bwMode="auto">
              <a:xfrm>
                <a:off x="5262563" y="1292225"/>
                <a:ext cx="431800" cy="417513"/>
              </a:xfrm>
              <a:custGeom>
                <a:avLst/>
                <a:gdLst>
                  <a:gd name="T0" fmla="*/ 147 w 147"/>
                  <a:gd name="T1" fmla="*/ 120 h 142"/>
                  <a:gd name="T2" fmla="*/ 124 w 147"/>
                  <a:gd name="T3" fmla="*/ 142 h 142"/>
                  <a:gd name="T4" fmla="*/ 23 w 147"/>
                  <a:gd name="T5" fmla="*/ 142 h 142"/>
                  <a:gd name="T6" fmla="*/ 0 w 147"/>
                  <a:gd name="T7" fmla="*/ 120 h 142"/>
                  <a:gd name="T8" fmla="*/ 0 w 147"/>
                  <a:gd name="T9" fmla="*/ 22 h 142"/>
                  <a:gd name="T10" fmla="*/ 23 w 147"/>
                  <a:gd name="T11" fmla="*/ 0 h 142"/>
                  <a:gd name="T12" fmla="*/ 124 w 147"/>
                  <a:gd name="T13" fmla="*/ 0 h 142"/>
                  <a:gd name="T14" fmla="*/ 147 w 147"/>
                  <a:gd name="T15" fmla="*/ 22 h 142"/>
                  <a:gd name="T16" fmla="*/ 147 w 147"/>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2">
                    <a:moveTo>
                      <a:pt x="147" y="120"/>
                    </a:moveTo>
                    <a:cubicBezTo>
                      <a:pt x="147" y="132"/>
                      <a:pt x="137" y="142"/>
                      <a:pt x="124" y="142"/>
                    </a:cubicBezTo>
                    <a:cubicBezTo>
                      <a:pt x="23" y="142"/>
                      <a:pt x="23" y="142"/>
                      <a:pt x="23" y="142"/>
                    </a:cubicBezTo>
                    <a:cubicBezTo>
                      <a:pt x="10" y="142"/>
                      <a:pt x="0" y="132"/>
                      <a:pt x="0" y="120"/>
                    </a:cubicBezTo>
                    <a:cubicBezTo>
                      <a:pt x="0" y="22"/>
                      <a:pt x="0" y="22"/>
                      <a:pt x="0" y="22"/>
                    </a:cubicBezTo>
                    <a:cubicBezTo>
                      <a:pt x="0" y="10"/>
                      <a:pt x="10" y="0"/>
                      <a:pt x="23" y="0"/>
                    </a:cubicBezTo>
                    <a:cubicBezTo>
                      <a:pt x="124" y="0"/>
                      <a:pt x="124" y="0"/>
                      <a:pt x="124" y="0"/>
                    </a:cubicBezTo>
                    <a:cubicBezTo>
                      <a:pt x="137" y="0"/>
                      <a:pt x="147" y="10"/>
                      <a:pt x="147" y="22"/>
                    </a:cubicBezTo>
                    <a:lnTo>
                      <a:pt x="14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7" name="Freeform 33"/>
              <p:cNvSpPr/>
              <p:nvPr/>
            </p:nvSpPr>
            <p:spPr bwMode="auto">
              <a:xfrm>
                <a:off x="5907088" y="1292225"/>
                <a:ext cx="428625" cy="417513"/>
              </a:xfrm>
              <a:custGeom>
                <a:avLst/>
                <a:gdLst>
                  <a:gd name="T0" fmla="*/ 146 w 146"/>
                  <a:gd name="T1" fmla="*/ 120 h 142"/>
                  <a:gd name="T2" fmla="*/ 123 w 146"/>
                  <a:gd name="T3" fmla="*/ 142 h 142"/>
                  <a:gd name="T4" fmla="*/ 22 w 146"/>
                  <a:gd name="T5" fmla="*/ 142 h 142"/>
                  <a:gd name="T6" fmla="*/ 0 w 146"/>
                  <a:gd name="T7" fmla="*/ 120 h 142"/>
                  <a:gd name="T8" fmla="*/ 0 w 146"/>
                  <a:gd name="T9" fmla="*/ 22 h 142"/>
                  <a:gd name="T10" fmla="*/ 22 w 146"/>
                  <a:gd name="T11" fmla="*/ 0 h 142"/>
                  <a:gd name="T12" fmla="*/ 123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3" y="142"/>
                    </a:cubicBezTo>
                    <a:cubicBezTo>
                      <a:pt x="22" y="142"/>
                      <a:pt x="22" y="142"/>
                      <a:pt x="22" y="142"/>
                    </a:cubicBezTo>
                    <a:cubicBezTo>
                      <a:pt x="10" y="142"/>
                      <a:pt x="0" y="132"/>
                      <a:pt x="0" y="120"/>
                    </a:cubicBezTo>
                    <a:cubicBezTo>
                      <a:pt x="0" y="22"/>
                      <a:pt x="0" y="22"/>
                      <a:pt x="0" y="22"/>
                    </a:cubicBezTo>
                    <a:cubicBezTo>
                      <a:pt x="0" y="10"/>
                      <a:pt x="10" y="0"/>
                      <a:pt x="22" y="0"/>
                    </a:cubicBezTo>
                    <a:cubicBezTo>
                      <a:pt x="123" y="0"/>
                      <a:pt x="123" y="0"/>
                      <a:pt x="123"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8" name="Freeform 34"/>
              <p:cNvSpPr/>
              <p:nvPr/>
            </p:nvSpPr>
            <p:spPr bwMode="auto">
              <a:xfrm>
                <a:off x="6546851" y="1292225"/>
                <a:ext cx="430213" cy="417513"/>
              </a:xfrm>
              <a:custGeom>
                <a:avLst/>
                <a:gdLst>
                  <a:gd name="T0" fmla="*/ 146 w 146"/>
                  <a:gd name="T1" fmla="*/ 120 h 142"/>
                  <a:gd name="T2" fmla="*/ 124 w 146"/>
                  <a:gd name="T3" fmla="*/ 142 h 142"/>
                  <a:gd name="T4" fmla="*/ 22 w 146"/>
                  <a:gd name="T5" fmla="*/ 142 h 142"/>
                  <a:gd name="T6" fmla="*/ 0 w 146"/>
                  <a:gd name="T7" fmla="*/ 120 h 142"/>
                  <a:gd name="T8" fmla="*/ 0 w 146"/>
                  <a:gd name="T9" fmla="*/ 22 h 142"/>
                  <a:gd name="T10" fmla="*/ 22 w 146"/>
                  <a:gd name="T11" fmla="*/ 0 h 142"/>
                  <a:gd name="T12" fmla="*/ 124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4" y="142"/>
                    </a:cubicBezTo>
                    <a:cubicBezTo>
                      <a:pt x="22" y="142"/>
                      <a:pt x="22" y="142"/>
                      <a:pt x="22" y="142"/>
                    </a:cubicBezTo>
                    <a:cubicBezTo>
                      <a:pt x="10" y="142"/>
                      <a:pt x="0" y="132"/>
                      <a:pt x="0" y="120"/>
                    </a:cubicBezTo>
                    <a:cubicBezTo>
                      <a:pt x="0" y="22"/>
                      <a:pt x="0" y="22"/>
                      <a:pt x="0" y="22"/>
                    </a:cubicBezTo>
                    <a:cubicBezTo>
                      <a:pt x="0" y="10"/>
                      <a:pt x="10" y="0"/>
                      <a:pt x="22" y="0"/>
                    </a:cubicBezTo>
                    <a:cubicBezTo>
                      <a:pt x="124" y="0"/>
                      <a:pt x="124" y="0"/>
                      <a:pt x="124"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9" name="Freeform 35"/>
              <p:cNvSpPr/>
              <p:nvPr/>
            </p:nvSpPr>
            <p:spPr bwMode="auto">
              <a:xfrm>
                <a:off x="5611813" y="628650"/>
                <a:ext cx="1014413" cy="417513"/>
              </a:xfrm>
              <a:custGeom>
                <a:avLst/>
                <a:gdLst>
                  <a:gd name="T0" fmla="*/ 345 w 345"/>
                  <a:gd name="T1" fmla="*/ 120 h 142"/>
                  <a:gd name="T2" fmla="*/ 323 w 345"/>
                  <a:gd name="T3" fmla="*/ 142 h 142"/>
                  <a:gd name="T4" fmla="*/ 22 w 345"/>
                  <a:gd name="T5" fmla="*/ 142 h 142"/>
                  <a:gd name="T6" fmla="*/ 0 w 345"/>
                  <a:gd name="T7" fmla="*/ 120 h 142"/>
                  <a:gd name="T8" fmla="*/ 0 w 345"/>
                  <a:gd name="T9" fmla="*/ 22 h 142"/>
                  <a:gd name="T10" fmla="*/ 22 w 345"/>
                  <a:gd name="T11" fmla="*/ 0 h 142"/>
                  <a:gd name="T12" fmla="*/ 323 w 345"/>
                  <a:gd name="T13" fmla="*/ 0 h 142"/>
                  <a:gd name="T14" fmla="*/ 345 w 345"/>
                  <a:gd name="T15" fmla="*/ 22 h 142"/>
                  <a:gd name="T16" fmla="*/ 345 w 345"/>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142">
                    <a:moveTo>
                      <a:pt x="345" y="120"/>
                    </a:moveTo>
                    <a:cubicBezTo>
                      <a:pt x="345" y="132"/>
                      <a:pt x="335" y="142"/>
                      <a:pt x="323" y="142"/>
                    </a:cubicBezTo>
                    <a:cubicBezTo>
                      <a:pt x="22" y="142"/>
                      <a:pt x="22" y="142"/>
                      <a:pt x="22" y="142"/>
                    </a:cubicBezTo>
                    <a:cubicBezTo>
                      <a:pt x="10" y="142"/>
                      <a:pt x="0" y="132"/>
                      <a:pt x="0" y="120"/>
                    </a:cubicBezTo>
                    <a:cubicBezTo>
                      <a:pt x="0" y="22"/>
                      <a:pt x="0" y="22"/>
                      <a:pt x="0" y="22"/>
                    </a:cubicBezTo>
                    <a:cubicBezTo>
                      <a:pt x="0" y="10"/>
                      <a:pt x="10" y="0"/>
                      <a:pt x="22" y="0"/>
                    </a:cubicBezTo>
                    <a:cubicBezTo>
                      <a:pt x="323" y="0"/>
                      <a:pt x="323" y="0"/>
                      <a:pt x="323" y="0"/>
                    </a:cubicBezTo>
                    <a:cubicBezTo>
                      <a:pt x="335" y="0"/>
                      <a:pt x="345" y="10"/>
                      <a:pt x="345" y="22"/>
                    </a:cubicBezTo>
                    <a:lnTo>
                      <a:pt x="34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3" name="组合 12"/>
          <p:cNvGrpSpPr/>
          <p:nvPr/>
        </p:nvGrpSpPr>
        <p:grpSpPr>
          <a:xfrm>
            <a:off x="6762731" y="3525334"/>
            <a:ext cx="559681" cy="559681"/>
            <a:chOff x="6762731" y="3525334"/>
            <a:chExt cx="559681" cy="559681"/>
          </a:xfrm>
        </p:grpSpPr>
        <p:sp>
          <p:nvSpPr>
            <p:cNvPr id="81" name="椭圆 80"/>
            <p:cNvSpPr/>
            <p:nvPr/>
          </p:nvSpPr>
          <p:spPr>
            <a:xfrm>
              <a:off x="676273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2" name="Freeform 5"/>
            <p:cNvSpPr>
              <a:spLocks noEditPoints="1"/>
            </p:cNvSpPr>
            <p:nvPr/>
          </p:nvSpPr>
          <p:spPr bwMode="auto">
            <a:xfrm>
              <a:off x="6898109" y="3664680"/>
              <a:ext cx="288925" cy="280988"/>
            </a:xfrm>
            <a:custGeom>
              <a:avLst/>
              <a:gdLst>
                <a:gd name="T0" fmla="*/ 81 w 197"/>
                <a:gd name="T1" fmla="*/ 149 h 190"/>
                <a:gd name="T2" fmla="*/ 120 w 197"/>
                <a:gd name="T3" fmla="*/ 138 h 190"/>
                <a:gd name="T4" fmla="*/ 173 w 197"/>
                <a:gd name="T5" fmla="*/ 190 h 190"/>
                <a:gd name="T6" fmla="*/ 197 w 197"/>
                <a:gd name="T7" fmla="*/ 167 h 190"/>
                <a:gd name="T8" fmla="*/ 144 w 197"/>
                <a:gd name="T9" fmla="*/ 114 h 190"/>
                <a:gd name="T10" fmla="*/ 134 w 197"/>
                <a:gd name="T11" fmla="*/ 22 h 190"/>
                <a:gd name="T12" fmla="*/ 81 w 197"/>
                <a:gd name="T13" fmla="*/ 0 h 190"/>
                <a:gd name="T14" fmla="*/ 81 w 197"/>
                <a:gd name="T15" fmla="*/ 27 h 190"/>
                <a:gd name="T16" fmla="*/ 129 w 197"/>
                <a:gd name="T17" fmla="*/ 75 h 190"/>
                <a:gd name="T18" fmla="*/ 81 w 197"/>
                <a:gd name="T19" fmla="*/ 122 h 190"/>
                <a:gd name="T20" fmla="*/ 81 w 197"/>
                <a:gd name="T21" fmla="*/ 149 h 190"/>
                <a:gd name="T22" fmla="*/ 29 w 197"/>
                <a:gd name="T23" fmla="*/ 127 h 190"/>
                <a:gd name="T24" fmla="*/ 81 w 197"/>
                <a:gd name="T25" fmla="*/ 149 h 190"/>
                <a:gd name="T26" fmla="*/ 81 w 197"/>
                <a:gd name="T27" fmla="*/ 122 h 190"/>
                <a:gd name="T28" fmla="*/ 33 w 197"/>
                <a:gd name="T29" fmla="*/ 75 h 190"/>
                <a:gd name="T30" fmla="*/ 81 w 197"/>
                <a:gd name="T31" fmla="*/ 27 h 190"/>
                <a:gd name="T32" fmla="*/ 81 w 197"/>
                <a:gd name="T33" fmla="*/ 0 h 190"/>
                <a:gd name="T34" fmla="*/ 29 w 197"/>
                <a:gd name="T35" fmla="*/ 22 h 190"/>
                <a:gd name="T36" fmla="*/ 29 w 197"/>
                <a:gd name="T37" fmla="*/ 1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0">
                  <a:moveTo>
                    <a:pt x="81" y="149"/>
                  </a:moveTo>
                  <a:cubicBezTo>
                    <a:pt x="95" y="149"/>
                    <a:pt x="108" y="145"/>
                    <a:pt x="120" y="138"/>
                  </a:cubicBezTo>
                  <a:cubicBezTo>
                    <a:pt x="173" y="190"/>
                    <a:pt x="173" y="190"/>
                    <a:pt x="173" y="190"/>
                  </a:cubicBezTo>
                  <a:cubicBezTo>
                    <a:pt x="197" y="167"/>
                    <a:pt x="197" y="167"/>
                    <a:pt x="197" y="167"/>
                  </a:cubicBezTo>
                  <a:cubicBezTo>
                    <a:pt x="144" y="114"/>
                    <a:pt x="144" y="114"/>
                    <a:pt x="144" y="114"/>
                  </a:cubicBezTo>
                  <a:cubicBezTo>
                    <a:pt x="162" y="85"/>
                    <a:pt x="158" y="47"/>
                    <a:pt x="134" y="22"/>
                  </a:cubicBezTo>
                  <a:cubicBezTo>
                    <a:pt x="119" y="8"/>
                    <a:pt x="100" y="0"/>
                    <a:pt x="81" y="0"/>
                  </a:cubicBezTo>
                  <a:cubicBezTo>
                    <a:pt x="81" y="27"/>
                    <a:pt x="81" y="27"/>
                    <a:pt x="81" y="27"/>
                  </a:cubicBezTo>
                  <a:cubicBezTo>
                    <a:pt x="107" y="27"/>
                    <a:pt x="129" y="48"/>
                    <a:pt x="129" y="75"/>
                  </a:cubicBezTo>
                  <a:cubicBezTo>
                    <a:pt x="129" y="101"/>
                    <a:pt x="107" y="122"/>
                    <a:pt x="81" y="122"/>
                  </a:cubicBezTo>
                  <a:lnTo>
                    <a:pt x="81" y="149"/>
                  </a:lnTo>
                  <a:close/>
                  <a:moveTo>
                    <a:pt x="29" y="127"/>
                  </a:moveTo>
                  <a:cubicBezTo>
                    <a:pt x="43" y="142"/>
                    <a:pt x="62" y="149"/>
                    <a:pt x="81" y="149"/>
                  </a:cubicBezTo>
                  <a:cubicBezTo>
                    <a:pt x="81" y="122"/>
                    <a:pt x="81" y="122"/>
                    <a:pt x="81" y="122"/>
                  </a:cubicBezTo>
                  <a:cubicBezTo>
                    <a:pt x="55" y="122"/>
                    <a:pt x="33" y="101"/>
                    <a:pt x="33" y="75"/>
                  </a:cubicBezTo>
                  <a:cubicBezTo>
                    <a:pt x="33" y="48"/>
                    <a:pt x="55" y="27"/>
                    <a:pt x="81" y="27"/>
                  </a:cubicBezTo>
                  <a:cubicBezTo>
                    <a:pt x="81" y="0"/>
                    <a:pt x="81" y="0"/>
                    <a:pt x="81" y="0"/>
                  </a:cubicBezTo>
                  <a:cubicBezTo>
                    <a:pt x="62" y="0"/>
                    <a:pt x="43" y="8"/>
                    <a:pt x="29" y="22"/>
                  </a:cubicBezTo>
                  <a:cubicBezTo>
                    <a:pt x="0" y="51"/>
                    <a:pt x="0" y="98"/>
                    <a:pt x="29" y="127"/>
                  </a:cubicBezTo>
                  <a:close/>
                </a:path>
              </a:pathLst>
            </a:custGeom>
            <a:solidFill>
              <a:schemeClr val="bg1"/>
            </a:solidFill>
            <a:ln>
              <a:noFill/>
            </a:ln>
            <a:effec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sp>
        <p:nvSpPr>
          <p:cNvPr id="95" name="文本框 1"/>
          <p:cNvSpPr txBox="1"/>
          <p:nvPr/>
        </p:nvSpPr>
        <p:spPr>
          <a:xfrm>
            <a:off x="2788795" y="360319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a:t>
            </a:r>
            <a:r>
              <a:rPr lang="en-US" altLang="zh-CN" sz="2000" b="1" dirty="0" err="1">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
        <p:nvSpPr>
          <p:cNvPr id="119" name="文本框 1"/>
          <p:cNvSpPr txBox="1"/>
          <p:nvPr/>
        </p:nvSpPr>
        <p:spPr>
          <a:xfrm>
            <a:off x="7426750" y="3537939"/>
            <a:ext cx="3718767"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4.5 mini batch </a:t>
            </a:r>
            <a:r>
              <a:rPr lang="en-US" altLang="zh-CN" sz="2000" b="1" dirty="0" err="1">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grpSp>
        <p:nvGrpSpPr>
          <p:cNvPr id="8" name="组合 7"/>
          <p:cNvGrpSpPr/>
          <p:nvPr/>
        </p:nvGrpSpPr>
        <p:grpSpPr>
          <a:xfrm>
            <a:off x="1797823" y="1623819"/>
            <a:ext cx="108000" cy="4361961"/>
            <a:chOff x="1797823" y="1623819"/>
            <a:chExt cx="108000" cy="4361961"/>
          </a:xfrm>
        </p:grpSpPr>
        <p:cxnSp>
          <p:nvCxnSpPr>
            <p:cNvPr id="41" name="直接连接符 40"/>
            <p:cNvCxnSpPr/>
            <p:nvPr/>
          </p:nvCxnSpPr>
          <p:spPr>
            <a:xfrm>
              <a:off x="184024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79782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3" name="椭圆 42"/>
            <p:cNvSpPr/>
            <p:nvPr/>
          </p:nvSpPr>
          <p:spPr>
            <a:xfrm>
              <a:off x="179782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4" name="椭圆 43"/>
            <p:cNvSpPr/>
            <p:nvPr/>
          </p:nvSpPr>
          <p:spPr>
            <a:xfrm>
              <a:off x="179782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p:cNvGrpSpPr/>
          <p:nvPr/>
        </p:nvGrpSpPr>
        <p:grpSpPr>
          <a:xfrm>
            <a:off x="2235791" y="4711219"/>
            <a:ext cx="559681" cy="559681"/>
            <a:chOff x="2235791" y="4711219"/>
            <a:chExt cx="559681" cy="559681"/>
          </a:xfrm>
        </p:grpSpPr>
        <p:sp>
          <p:nvSpPr>
            <p:cNvPr id="61" name="椭圆 60"/>
            <p:cNvSpPr/>
            <p:nvPr/>
          </p:nvSpPr>
          <p:spPr>
            <a:xfrm>
              <a:off x="2235791" y="471121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62" name="组合 61"/>
            <p:cNvGrpSpPr/>
            <p:nvPr/>
          </p:nvGrpSpPr>
          <p:grpSpPr>
            <a:xfrm>
              <a:off x="2351429" y="4820454"/>
              <a:ext cx="328405" cy="341210"/>
              <a:chOff x="2273301" y="1931988"/>
              <a:chExt cx="692150" cy="719138"/>
            </a:xfrm>
            <a:solidFill>
              <a:schemeClr val="bg1"/>
            </a:solidFill>
            <a:effectLst/>
          </p:grpSpPr>
          <p:sp>
            <p:nvSpPr>
              <p:cNvPr id="63" name="Freeform 135"/>
              <p:cNvSpPr/>
              <p:nvPr/>
            </p:nvSpPr>
            <p:spPr bwMode="auto">
              <a:xfrm>
                <a:off x="2308226" y="2543176"/>
                <a:ext cx="101600" cy="107950"/>
              </a:xfrm>
              <a:custGeom>
                <a:avLst/>
                <a:gdLst>
                  <a:gd name="T0" fmla="*/ 19 w 35"/>
                  <a:gd name="T1" fmla="*/ 0 h 37"/>
                  <a:gd name="T2" fmla="*/ 1 w 35"/>
                  <a:gd name="T3" fmla="*/ 28 h 37"/>
                  <a:gd name="T4" fmla="*/ 3 w 35"/>
                  <a:gd name="T5" fmla="*/ 35 h 37"/>
                  <a:gd name="T6" fmla="*/ 11 w 35"/>
                  <a:gd name="T7" fmla="*/ 37 h 37"/>
                  <a:gd name="T8" fmla="*/ 35 w 35"/>
                  <a:gd name="T9" fmla="*/ 14 h 37"/>
                  <a:gd name="T10" fmla="*/ 32 w 35"/>
                  <a:gd name="T11" fmla="*/ 11 h 37"/>
                  <a:gd name="T12" fmla="*/ 19 w 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9" y="0"/>
                    </a:moveTo>
                    <a:cubicBezTo>
                      <a:pt x="1" y="28"/>
                      <a:pt x="1" y="28"/>
                      <a:pt x="1" y="28"/>
                    </a:cubicBezTo>
                    <a:cubicBezTo>
                      <a:pt x="0" y="31"/>
                      <a:pt x="2" y="33"/>
                      <a:pt x="3" y="35"/>
                    </a:cubicBezTo>
                    <a:cubicBezTo>
                      <a:pt x="5" y="36"/>
                      <a:pt x="9" y="37"/>
                      <a:pt x="11" y="37"/>
                    </a:cubicBezTo>
                    <a:cubicBezTo>
                      <a:pt x="35" y="14"/>
                      <a:pt x="35" y="14"/>
                      <a:pt x="35" y="14"/>
                    </a:cubicBezTo>
                    <a:cubicBezTo>
                      <a:pt x="34" y="13"/>
                      <a:pt x="33" y="12"/>
                      <a:pt x="32" y="11"/>
                    </a:cubicBezTo>
                    <a:cubicBezTo>
                      <a:pt x="27" y="8"/>
                      <a:pt x="23" y="4"/>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4" name="Freeform 136"/>
              <p:cNvSpPr/>
              <p:nvPr/>
            </p:nvSpPr>
            <p:spPr bwMode="auto">
              <a:xfrm>
                <a:off x="2273301" y="2159001"/>
                <a:ext cx="511175" cy="484188"/>
              </a:xfrm>
              <a:custGeom>
                <a:avLst/>
                <a:gdLst>
                  <a:gd name="T0" fmla="*/ 160 w 175"/>
                  <a:gd name="T1" fmla="*/ 67 h 165"/>
                  <a:gd name="T2" fmla="*/ 149 w 175"/>
                  <a:gd name="T3" fmla="*/ 84 h 165"/>
                  <a:gd name="T4" fmla="*/ 103 w 175"/>
                  <a:gd name="T5" fmla="*/ 91 h 165"/>
                  <a:gd name="T6" fmla="*/ 87 w 175"/>
                  <a:gd name="T7" fmla="*/ 83 h 165"/>
                  <a:gd name="T8" fmla="*/ 73 w 175"/>
                  <a:gd name="T9" fmla="*/ 67 h 165"/>
                  <a:gd name="T10" fmla="*/ 73 w 175"/>
                  <a:gd name="T11" fmla="*/ 22 h 165"/>
                  <a:gd name="T12" fmla="*/ 93 w 175"/>
                  <a:gd name="T13" fmla="*/ 9 h 165"/>
                  <a:gd name="T14" fmla="*/ 25 w 175"/>
                  <a:gd name="T15" fmla="*/ 24 h 165"/>
                  <a:gd name="T16" fmla="*/ 25 w 175"/>
                  <a:gd name="T17" fmla="*/ 24 h 165"/>
                  <a:gd name="T18" fmla="*/ 25 w 175"/>
                  <a:gd name="T19" fmla="*/ 24 h 165"/>
                  <a:gd name="T20" fmla="*/ 20 w 175"/>
                  <a:gd name="T21" fmla="*/ 29 h 165"/>
                  <a:gd name="T22" fmla="*/ 17 w 175"/>
                  <a:gd name="T23" fmla="*/ 35 h 165"/>
                  <a:gd name="T24" fmla="*/ 35 w 175"/>
                  <a:gd name="T25" fmla="*/ 125 h 165"/>
                  <a:gd name="T26" fmla="*/ 48 w 175"/>
                  <a:gd name="T27" fmla="*/ 136 h 165"/>
                  <a:gd name="T28" fmla="*/ 52 w 175"/>
                  <a:gd name="T29" fmla="*/ 139 h 165"/>
                  <a:gd name="T30" fmla="*/ 156 w 175"/>
                  <a:gd name="T31" fmla="*/ 134 h 165"/>
                  <a:gd name="T32" fmla="*/ 157 w 175"/>
                  <a:gd name="T33" fmla="*/ 132 h 165"/>
                  <a:gd name="T34" fmla="*/ 157 w 175"/>
                  <a:gd name="T35" fmla="*/ 132 h 165"/>
                  <a:gd name="T36" fmla="*/ 160 w 175"/>
                  <a:gd name="T37" fmla="*/ 6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5">
                    <a:moveTo>
                      <a:pt x="160" y="67"/>
                    </a:moveTo>
                    <a:cubicBezTo>
                      <a:pt x="149" y="84"/>
                      <a:pt x="149" y="84"/>
                      <a:pt x="149" y="84"/>
                    </a:cubicBezTo>
                    <a:cubicBezTo>
                      <a:pt x="141" y="97"/>
                      <a:pt x="118" y="96"/>
                      <a:pt x="103" y="91"/>
                    </a:cubicBezTo>
                    <a:cubicBezTo>
                      <a:pt x="97" y="90"/>
                      <a:pt x="92" y="87"/>
                      <a:pt x="87" y="83"/>
                    </a:cubicBezTo>
                    <a:cubicBezTo>
                      <a:pt x="81" y="79"/>
                      <a:pt x="76" y="73"/>
                      <a:pt x="73" y="67"/>
                    </a:cubicBezTo>
                    <a:cubicBezTo>
                      <a:pt x="67" y="55"/>
                      <a:pt x="64" y="35"/>
                      <a:pt x="73" y="22"/>
                    </a:cubicBezTo>
                    <a:cubicBezTo>
                      <a:pt x="93" y="9"/>
                      <a:pt x="93" y="9"/>
                      <a:pt x="93" y="9"/>
                    </a:cubicBezTo>
                    <a:cubicBezTo>
                      <a:pt x="66" y="0"/>
                      <a:pt x="42" y="8"/>
                      <a:pt x="25" y="24"/>
                    </a:cubicBezTo>
                    <a:cubicBezTo>
                      <a:pt x="25" y="24"/>
                      <a:pt x="25" y="24"/>
                      <a:pt x="25" y="24"/>
                    </a:cubicBezTo>
                    <a:cubicBezTo>
                      <a:pt x="25" y="24"/>
                      <a:pt x="25" y="24"/>
                      <a:pt x="25" y="24"/>
                    </a:cubicBezTo>
                    <a:cubicBezTo>
                      <a:pt x="23" y="26"/>
                      <a:pt x="22" y="28"/>
                      <a:pt x="20" y="29"/>
                    </a:cubicBezTo>
                    <a:cubicBezTo>
                      <a:pt x="19" y="31"/>
                      <a:pt x="18" y="33"/>
                      <a:pt x="17" y="35"/>
                    </a:cubicBezTo>
                    <a:cubicBezTo>
                      <a:pt x="0" y="62"/>
                      <a:pt x="9" y="98"/>
                      <a:pt x="35" y="125"/>
                    </a:cubicBezTo>
                    <a:cubicBezTo>
                      <a:pt x="39" y="129"/>
                      <a:pt x="43" y="133"/>
                      <a:pt x="48" y="136"/>
                    </a:cubicBezTo>
                    <a:cubicBezTo>
                      <a:pt x="49" y="137"/>
                      <a:pt x="50" y="138"/>
                      <a:pt x="52" y="139"/>
                    </a:cubicBezTo>
                    <a:cubicBezTo>
                      <a:pt x="88" y="165"/>
                      <a:pt x="133" y="164"/>
                      <a:pt x="156" y="134"/>
                    </a:cubicBezTo>
                    <a:cubicBezTo>
                      <a:pt x="157" y="133"/>
                      <a:pt x="157" y="133"/>
                      <a:pt x="157" y="132"/>
                    </a:cubicBezTo>
                    <a:cubicBezTo>
                      <a:pt x="157" y="132"/>
                      <a:pt x="157" y="132"/>
                      <a:pt x="157" y="132"/>
                    </a:cubicBezTo>
                    <a:cubicBezTo>
                      <a:pt x="171" y="113"/>
                      <a:pt x="175" y="92"/>
                      <a:pt x="16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5" name="Freeform 137"/>
              <p:cNvSpPr/>
              <p:nvPr/>
            </p:nvSpPr>
            <p:spPr bwMode="auto">
              <a:xfrm>
                <a:off x="2489201" y="2154238"/>
                <a:ext cx="271463" cy="265113"/>
              </a:xfrm>
              <a:custGeom>
                <a:avLst/>
                <a:gdLst>
                  <a:gd name="T0" fmla="*/ 60 w 93"/>
                  <a:gd name="T1" fmla="*/ 28 h 91"/>
                  <a:gd name="T2" fmla="*/ 36 w 93"/>
                  <a:gd name="T3" fmla="*/ 0 h 91"/>
                  <a:gd name="T4" fmla="*/ 10 w 93"/>
                  <a:gd name="T5" fmla="*/ 23 h 91"/>
                  <a:gd name="T6" fmla="*/ 7 w 93"/>
                  <a:gd name="T7" fmla="*/ 62 h 91"/>
                  <a:gd name="T8" fmla="*/ 21 w 93"/>
                  <a:gd name="T9" fmla="*/ 78 h 91"/>
                  <a:gd name="T10" fmla="*/ 36 w 93"/>
                  <a:gd name="T11" fmla="*/ 86 h 91"/>
                  <a:gd name="T12" fmla="*/ 77 w 93"/>
                  <a:gd name="T13" fmla="*/ 74 h 91"/>
                  <a:gd name="T14" fmla="*/ 93 w 93"/>
                  <a:gd name="T15" fmla="*/ 45 h 91"/>
                  <a:gd name="T16" fmla="*/ 60 w 93"/>
                  <a:gd name="T17"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1">
                    <a:moveTo>
                      <a:pt x="60" y="28"/>
                    </a:moveTo>
                    <a:cubicBezTo>
                      <a:pt x="49" y="20"/>
                      <a:pt x="41" y="10"/>
                      <a:pt x="36" y="0"/>
                    </a:cubicBezTo>
                    <a:cubicBezTo>
                      <a:pt x="36" y="0"/>
                      <a:pt x="10" y="23"/>
                      <a:pt x="10" y="23"/>
                    </a:cubicBezTo>
                    <a:cubicBezTo>
                      <a:pt x="0" y="36"/>
                      <a:pt x="0" y="50"/>
                      <a:pt x="7" y="62"/>
                    </a:cubicBezTo>
                    <a:cubicBezTo>
                      <a:pt x="10" y="68"/>
                      <a:pt x="15" y="74"/>
                      <a:pt x="21" y="78"/>
                    </a:cubicBezTo>
                    <a:cubicBezTo>
                      <a:pt x="25" y="82"/>
                      <a:pt x="31" y="85"/>
                      <a:pt x="36" y="86"/>
                    </a:cubicBezTo>
                    <a:cubicBezTo>
                      <a:pt x="52" y="91"/>
                      <a:pt x="68" y="88"/>
                      <a:pt x="77" y="74"/>
                    </a:cubicBezTo>
                    <a:cubicBezTo>
                      <a:pt x="93" y="45"/>
                      <a:pt x="93" y="45"/>
                      <a:pt x="93" y="45"/>
                    </a:cubicBezTo>
                    <a:cubicBezTo>
                      <a:pt x="92" y="44"/>
                      <a:pt x="70" y="36"/>
                      <a:pt x="6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6" name="Freeform 138"/>
              <p:cNvSpPr/>
              <p:nvPr/>
            </p:nvSpPr>
            <p:spPr bwMode="auto">
              <a:xfrm>
                <a:off x="2593976" y="1931988"/>
                <a:ext cx="371475" cy="336550"/>
              </a:xfrm>
              <a:custGeom>
                <a:avLst/>
                <a:gdLst>
                  <a:gd name="T0" fmla="*/ 88 w 127"/>
                  <a:gd name="T1" fmla="*/ 23 h 115"/>
                  <a:gd name="T2" fmla="*/ 7 w 127"/>
                  <a:gd name="T3" fmla="*/ 21 h 115"/>
                  <a:gd name="T4" fmla="*/ 6 w 127"/>
                  <a:gd name="T5" fmla="*/ 24 h 115"/>
                  <a:gd name="T6" fmla="*/ 5 w 127"/>
                  <a:gd name="T7" fmla="*/ 25 h 115"/>
                  <a:gd name="T8" fmla="*/ 3 w 127"/>
                  <a:gd name="T9" fmla="*/ 28 h 115"/>
                  <a:gd name="T10" fmla="*/ 3 w 127"/>
                  <a:gd name="T11" fmla="*/ 30 h 115"/>
                  <a:gd name="T12" fmla="*/ 2 w 127"/>
                  <a:gd name="T13" fmla="*/ 33 h 115"/>
                  <a:gd name="T14" fmla="*/ 1 w 127"/>
                  <a:gd name="T15" fmla="*/ 34 h 115"/>
                  <a:gd name="T16" fmla="*/ 0 w 127"/>
                  <a:gd name="T17" fmla="*/ 38 h 115"/>
                  <a:gd name="T18" fmla="*/ 0 w 127"/>
                  <a:gd name="T19" fmla="*/ 39 h 115"/>
                  <a:gd name="T20" fmla="*/ 0 w 127"/>
                  <a:gd name="T21" fmla="*/ 42 h 115"/>
                  <a:gd name="T22" fmla="*/ 0 w 127"/>
                  <a:gd name="T23" fmla="*/ 44 h 115"/>
                  <a:gd name="T24" fmla="*/ 0 w 127"/>
                  <a:gd name="T25" fmla="*/ 47 h 115"/>
                  <a:gd name="T26" fmla="*/ 0 w 127"/>
                  <a:gd name="T27" fmla="*/ 49 h 115"/>
                  <a:gd name="T28" fmla="*/ 0 w 127"/>
                  <a:gd name="T29" fmla="*/ 52 h 115"/>
                  <a:gd name="T30" fmla="*/ 1 w 127"/>
                  <a:gd name="T31" fmla="*/ 55 h 115"/>
                  <a:gd name="T32" fmla="*/ 1 w 127"/>
                  <a:gd name="T33" fmla="*/ 57 h 115"/>
                  <a:gd name="T34" fmla="*/ 2 w 127"/>
                  <a:gd name="T35" fmla="*/ 60 h 115"/>
                  <a:gd name="T36" fmla="*/ 3 w 127"/>
                  <a:gd name="T37" fmla="*/ 62 h 115"/>
                  <a:gd name="T38" fmla="*/ 4 w 127"/>
                  <a:gd name="T39" fmla="*/ 65 h 115"/>
                  <a:gd name="T40" fmla="*/ 5 w 127"/>
                  <a:gd name="T41" fmla="*/ 67 h 115"/>
                  <a:gd name="T42" fmla="*/ 6 w 127"/>
                  <a:gd name="T43" fmla="*/ 70 h 115"/>
                  <a:gd name="T44" fmla="*/ 7 w 127"/>
                  <a:gd name="T45" fmla="*/ 71 h 115"/>
                  <a:gd name="T46" fmla="*/ 8 w 127"/>
                  <a:gd name="T47" fmla="*/ 73 h 115"/>
                  <a:gd name="T48" fmla="*/ 9 w 127"/>
                  <a:gd name="T49" fmla="*/ 75 h 115"/>
                  <a:gd name="T50" fmla="*/ 9 w 127"/>
                  <a:gd name="T51" fmla="*/ 76 h 115"/>
                  <a:gd name="T52" fmla="*/ 16 w 127"/>
                  <a:gd name="T53" fmla="*/ 86 h 115"/>
                  <a:gd name="T54" fmla="*/ 30 w 127"/>
                  <a:gd name="T55" fmla="*/ 99 h 115"/>
                  <a:gd name="T56" fmla="*/ 39 w 127"/>
                  <a:gd name="T57" fmla="*/ 105 h 115"/>
                  <a:gd name="T58" fmla="*/ 40 w 127"/>
                  <a:gd name="T59" fmla="*/ 106 h 115"/>
                  <a:gd name="T60" fmla="*/ 44 w 127"/>
                  <a:gd name="T61" fmla="*/ 107 h 115"/>
                  <a:gd name="T62" fmla="*/ 45 w 127"/>
                  <a:gd name="T63" fmla="*/ 108 h 115"/>
                  <a:gd name="T64" fmla="*/ 46 w 127"/>
                  <a:gd name="T65" fmla="*/ 108 h 115"/>
                  <a:gd name="T66" fmla="*/ 49 w 127"/>
                  <a:gd name="T67" fmla="*/ 110 h 115"/>
                  <a:gd name="T68" fmla="*/ 51 w 127"/>
                  <a:gd name="T69" fmla="*/ 111 h 115"/>
                  <a:gd name="T70" fmla="*/ 55 w 127"/>
                  <a:gd name="T71" fmla="*/ 112 h 115"/>
                  <a:gd name="T72" fmla="*/ 57 w 127"/>
                  <a:gd name="T73" fmla="*/ 113 h 115"/>
                  <a:gd name="T74" fmla="*/ 60 w 127"/>
                  <a:gd name="T75" fmla="*/ 114 h 115"/>
                  <a:gd name="T76" fmla="*/ 62 w 127"/>
                  <a:gd name="T77" fmla="*/ 114 h 115"/>
                  <a:gd name="T78" fmla="*/ 62 w 127"/>
                  <a:gd name="T79" fmla="*/ 114 h 115"/>
                  <a:gd name="T80" fmla="*/ 66 w 127"/>
                  <a:gd name="T81" fmla="*/ 115 h 115"/>
                  <a:gd name="T82" fmla="*/ 68 w 127"/>
                  <a:gd name="T83" fmla="*/ 115 h 115"/>
                  <a:gd name="T84" fmla="*/ 71 w 127"/>
                  <a:gd name="T85" fmla="*/ 115 h 115"/>
                  <a:gd name="T86" fmla="*/ 73 w 127"/>
                  <a:gd name="T87" fmla="*/ 115 h 115"/>
                  <a:gd name="T88" fmla="*/ 77 w 127"/>
                  <a:gd name="T89" fmla="*/ 115 h 115"/>
                  <a:gd name="T90" fmla="*/ 78 w 127"/>
                  <a:gd name="T91" fmla="*/ 115 h 115"/>
                  <a:gd name="T92" fmla="*/ 82 w 127"/>
                  <a:gd name="T93" fmla="*/ 115 h 115"/>
                  <a:gd name="T94" fmla="*/ 83 w 127"/>
                  <a:gd name="T95" fmla="*/ 115 h 115"/>
                  <a:gd name="T96" fmla="*/ 87 w 127"/>
                  <a:gd name="T97" fmla="*/ 114 h 115"/>
                  <a:gd name="T98" fmla="*/ 88 w 127"/>
                  <a:gd name="T99" fmla="*/ 114 h 115"/>
                  <a:gd name="T100" fmla="*/ 91 w 127"/>
                  <a:gd name="T101" fmla="*/ 113 h 115"/>
                  <a:gd name="T102" fmla="*/ 92 w 127"/>
                  <a:gd name="T103" fmla="*/ 113 h 115"/>
                  <a:gd name="T104" fmla="*/ 96 w 127"/>
                  <a:gd name="T105" fmla="*/ 112 h 115"/>
                  <a:gd name="T106" fmla="*/ 96 w 127"/>
                  <a:gd name="T107" fmla="*/ 111 h 115"/>
                  <a:gd name="T108" fmla="*/ 107 w 127"/>
                  <a:gd name="T109" fmla="*/ 104 h 115"/>
                  <a:gd name="T110" fmla="*/ 107 w 127"/>
                  <a:gd name="T111" fmla="*/ 104 h 115"/>
                  <a:gd name="T112" fmla="*/ 111 w 127"/>
                  <a:gd name="T113" fmla="*/ 100 h 115"/>
                  <a:gd name="T114" fmla="*/ 88 w 127"/>
                  <a:gd name="T115"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115">
                    <a:moveTo>
                      <a:pt x="88" y="23"/>
                    </a:moveTo>
                    <a:cubicBezTo>
                      <a:pt x="60" y="1"/>
                      <a:pt x="24" y="0"/>
                      <a:pt x="7" y="21"/>
                    </a:cubicBezTo>
                    <a:cubicBezTo>
                      <a:pt x="7" y="22"/>
                      <a:pt x="6" y="23"/>
                      <a:pt x="6" y="24"/>
                    </a:cubicBezTo>
                    <a:cubicBezTo>
                      <a:pt x="5" y="25"/>
                      <a:pt x="5" y="25"/>
                      <a:pt x="5" y="25"/>
                    </a:cubicBezTo>
                    <a:cubicBezTo>
                      <a:pt x="4" y="26"/>
                      <a:pt x="4" y="27"/>
                      <a:pt x="3" y="28"/>
                    </a:cubicBezTo>
                    <a:cubicBezTo>
                      <a:pt x="3" y="29"/>
                      <a:pt x="3" y="29"/>
                      <a:pt x="3" y="30"/>
                    </a:cubicBezTo>
                    <a:cubicBezTo>
                      <a:pt x="2" y="31"/>
                      <a:pt x="2" y="32"/>
                      <a:pt x="2" y="33"/>
                    </a:cubicBezTo>
                    <a:cubicBezTo>
                      <a:pt x="1" y="33"/>
                      <a:pt x="1" y="34"/>
                      <a:pt x="1" y="34"/>
                    </a:cubicBezTo>
                    <a:cubicBezTo>
                      <a:pt x="1" y="35"/>
                      <a:pt x="1" y="37"/>
                      <a:pt x="0" y="38"/>
                    </a:cubicBezTo>
                    <a:cubicBezTo>
                      <a:pt x="0" y="38"/>
                      <a:pt x="0" y="39"/>
                      <a:pt x="0" y="39"/>
                    </a:cubicBezTo>
                    <a:cubicBezTo>
                      <a:pt x="0" y="40"/>
                      <a:pt x="0" y="41"/>
                      <a:pt x="0" y="42"/>
                    </a:cubicBezTo>
                    <a:cubicBezTo>
                      <a:pt x="0" y="43"/>
                      <a:pt x="0" y="44"/>
                      <a:pt x="0" y="44"/>
                    </a:cubicBezTo>
                    <a:cubicBezTo>
                      <a:pt x="0" y="45"/>
                      <a:pt x="0" y="46"/>
                      <a:pt x="0" y="47"/>
                    </a:cubicBezTo>
                    <a:cubicBezTo>
                      <a:pt x="0" y="48"/>
                      <a:pt x="0" y="49"/>
                      <a:pt x="0" y="49"/>
                    </a:cubicBezTo>
                    <a:cubicBezTo>
                      <a:pt x="0" y="50"/>
                      <a:pt x="0" y="51"/>
                      <a:pt x="0" y="52"/>
                    </a:cubicBezTo>
                    <a:cubicBezTo>
                      <a:pt x="1" y="53"/>
                      <a:pt x="1" y="54"/>
                      <a:pt x="1" y="55"/>
                    </a:cubicBezTo>
                    <a:cubicBezTo>
                      <a:pt x="1" y="55"/>
                      <a:pt x="1" y="56"/>
                      <a:pt x="1" y="57"/>
                    </a:cubicBezTo>
                    <a:cubicBezTo>
                      <a:pt x="2" y="58"/>
                      <a:pt x="2" y="59"/>
                      <a:pt x="2" y="60"/>
                    </a:cubicBezTo>
                    <a:cubicBezTo>
                      <a:pt x="2" y="61"/>
                      <a:pt x="3" y="61"/>
                      <a:pt x="3" y="62"/>
                    </a:cubicBezTo>
                    <a:cubicBezTo>
                      <a:pt x="3" y="63"/>
                      <a:pt x="3" y="64"/>
                      <a:pt x="4" y="65"/>
                    </a:cubicBezTo>
                    <a:cubicBezTo>
                      <a:pt x="4" y="66"/>
                      <a:pt x="4" y="66"/>
                      <a:pt x="5" y="67"/>
                    </a:cubicBezTo>
                    <a:cubicBezTo>
                      <a:pt x="5" y="68"/>
                      <a:pt x="6" y="69"/>
                      <a:pt x="6" y="70"/>
                    </a:cubicBezTo>
                    <a:cubicBezTo>
                      <a:pt x="6" y="71"/>
                      <a:pt x="7" y="71"/>
                      <a:pt x="7" y="71"/>
                    </a:cubicBezTo>
                    <a:cubicBezTo>
                      <a:pt x="7" y="72"/>
                      <a:pt x="7" y="73"/>
                      <a:pt x="8" y="73"/>
                    </a:cubicBezTo>
                    <a:cubicBezTo>
                      <a:pt x="8" y="74"/>
                      <a:pt x="9" y="75"/>
                      <a:pt x="9" y="75"/>
                    </a:cubicBezTo>
                    <a:cubicBezTo>
                      <a:pt x="9" y="76"/>
                      <a:pt x="9" y="76"/>
                      <a:pt x="9" y="76"/>
                    </a:cubicBezTo>
                    <a:cubicBezTo>
                      <a:pt x="11" y="79"/>
                      <a:pt x="14" y="83"/>
                      <a:pt x="16" y="86"/>
                    </a:cubicBezTo>
                    <a:cubicBezTo>
                      <a:pt x="20" y="90"/>
                      <a:pt x="25" y="95"/>
                      <a:pt x="30" y="99"/>
                    </a:cubicBezTo>
                    <a:cubicBezTo>
                      <a:pt x="33" y="101"/>
                      <a:pt x="36" y="103"/>
                      <a:pt x="39" y="105"/>
                    </a:cubicBezTo>
                    <a:cubicBezTo>
                      <a:pt x="39" y="105"/>
                      <a:pt x="40" y="105"/>
                      <a:pt x="40" y="106"/>
                    </a:cubicBezTo>
                    <a:cubicBezTo>
                      <a:pt x="42" y="106"/>
                      <a:pt x="43" y="107"/>
                      <a:pt x="44" y="107"/>
                    </a:cubicBezTo>
                    <a:cubicBezTo>
                      <a:pt x="44" y="108"/>
                      <a:pt x="45" y="108"/>
                      <a:pt x="45" y="108"/>
                    </a:cubicBezTo>
                    <a:cubicBezTo>
                      <a:pt x="45" y="108"/>
                      <a:pt x="46" y="108"/>
                      <a:pt x="46" y="108"/>
                    </a:cubicBezTo>
                    <a:cubicBezTo>
                      <a:pt x="47" y="109"/>
                      <a:pt x="48" y="109"/>
                      <a:pt x="49" y="110"/>
                    </a:cubicBezTo>
                    <a:cubicBezTo>
                      <a:pt x="50" y="110"/>
                      <a:pt x="51" y="110"/>
                      <a:pt x="51" y="111"/>
                    </a:cubicBezTo>
                    <a:cubicBezTo>
                      <a:pt x="52" y="111"/>
                      <a:pt x="54" y="112"/>
                      <a:pt x="55" y="112"/>
                    </a:cubicBezTo>
                    <a:cubicBezTo>
                      <a:pt x="55" y="112"/>
                      <a:pt x="56" y="112"/>
                      <a:pt x="57" y="113"/>
                    </a:cubicBezTo>
                    <a:cubicBezTo>
                      <a:pt x="58" y="113"/>
                      <a:pt x="59" y="113"/>
                      <a:pt x="60" y="114"/>
                    </a:cubicBezTo>
                    <a:cubicBezTo>
                      <a:pt x="61" y="114"/>
                      <a:pt x="61" y="114"/>
                      <a:pt x="62" y="114"/>
                    </a:cubicBezTo>
                    <a:cubicBezTo>
                      <a:pt x="62" y="114"/>
                      <a:pt x="62" y="114"/>
                      <a:pt x="62" y="114"/>
                    </a:cubicBezTo>
                    <a:cubicBezTo>
                      <a:pt x="63" y="114"/>
                      <a:pt x="65" y="114"/>
                      <a:pt x="66" y="115"/>
                    </a:cubicBezTo>
                    <a:cubicBezTo>
                      <a:pt x="66" y="115"/>
                      <a:pt x="67" y="115"/>
                      <a:pt x="68" y="115"/>
                    </a:cubicBezTo>
                    <a:cubicBezTo>
                      <a:pt x="69" y="115"/>
                      <a:pt x="70" y="115"/>
                      <a:pt x="71" y="115"/>
                    </a:cubicBezTo>
                    <a:cubicBezTo>
                      <a:pt x="72" y="115"/>
                      <a:pt x="72" y="115"/>
                      <a:pt x="73" y="115"/>
                    </a:cubicBezTo>
                    <a:cubicBezTo>
                      <a:pt x="74" y="115"/>
                      <a:pt x="75" y="115"/>
                      <a:pt x="77" y="115"/>
                    </a:cubicBezTo>
                    <a:cubicBezTo>
                      <a:pt x="77" y="115"/>
                      <a:pt x="78" y="115"/>
                      <a:pt x="78" y="115"/>
                    </a:cubicBezTo>
                    <a:cubicBezTo>
                      <a:pt x="79" y="115"/>
                      <a:pt x="80" y="115"/>
                      <a:pt x="82" y="115"/>
                    </a:cubicBezTo>
                    <a:cubicBezTo>
                      <a:pt x="82" y="115"/>
                      <a:pt x="83" y="115"/>
                      <a:pt x="83" y="115"/>
                    </a:cubicBezTo>
                    <a:cubicBezTo>
                      <a:pt x="84" y="115"/>
                      <a:pt x="85" y="115"/>
                      <a:pt x="87" y="114"/>
                    </a:cubicBezTo>
                    <a:cubicBezTo>
                      <a:pt x="87" y="114"/>
                      <a:pt x="87" y="114"/>
                      <a:pt x="88" y="114"/>
                    </a:cubicBezTo>
                    <a:cubicBezTo>
                      <a:pt x="89" y="114"/>
                      <a:pt x="90" y="114"/>
                      <a:pt x="91" y="113"/>
                    </a:cubicBezTo>
                    <a:cubicBezTo>
                      <a:pt x="92" y="113"/>
                      <a:pt x="92" y="113"/>
                      <a:pt x="92" y="113"/>
                    </a:cubicBezTo>
                    <a:cubicBezTo>
                      <a:pt x="93" y="113"/>
                      <a:pt x="95" y="112"/>
                      <a:pt x="96" y="112"/>
                    </a:cubicBezTo>
                    <a:cubicBezTo>
                      <a:pt x="96" y="112"/>
                      <a:pt x="96" y="111"/>
                      <a:pt x="96" y="111"/>
                    </a:cubicBezTo>
                    <a:cubicBezTo>
                      <a:pt x="100" y="110"/>
                      <a:pt x="104" y="107"/>
                      <a:pt x="107" y="104"/>
                    </a:cubicBezTo>
                    <a:cubicBezTo>
                      <a:pt x="107" y="104"/>
                      <a:pt x="107" y="104"/>
                      <a:pt x="107" y="104"/>
                    </a:cubicBezTo>
                    <a:cubicBezTo>
                      <a:pt x="108" y="103"/>
                      <a:pt x="110" y="102"/>
                      <a:pt x="111" y="100"/>
                    </a:cubicBezTo>
                    <a:cubicBezTo>
                      <a:pt x="127" y="79"/>
                      <a:pt x="117" y="44"/>
                      <a:pt x="8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9" name="组合 8"/>
          <p:cNvGrpSpPr/>
          <p:nvPr/>
        </p:nvGrpSpPr>
        <p:grpSpPr>
          <a:xfrm>
            <a:off x="6324763" y="1623819"/>
            <a:ext cx="108000" cy="4361961"/>
            <a:chOff x="6324763" y="1623819"/>
            <a:chExt cx="108000" cy="4361961"/>
          </a:xfrm>
        </p:grpSpPr>
        <p:cxnSp>
          <p:nvCxnSpPr>
            <p:cNvPr id="70" name="直接连接符 69"/>
            <p:cNvCxnSpPr/>
            <p:nvPr/>
          </p:nvCxnSpPr>
          <p:spPr>
            <a:xfrm>
              <a:off x="636718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632476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2" name="椭圆 71"/>
            <p:cNvSpPr/>
            <p:nvPr/>
          </p:nvSpPr>
          <p:spPr>
            <a:xfrm>
              <a:off x="632476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3" name="椭圆 72"/>
            <p:cNvSpPr/>
            <p:nvPr/>
          </p:nvSpPr>
          <p:spPr>
            <a:xfrm>
              <a:off x="632476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98" name="文本框 1"/>
          <p:cNvSpPr txBox="1"/>
          <p:nvPr/>
        </p:nvSpPr>
        <p:spPr>
          <a:xfrm>
            <a:off x="2788795" y="4767097"/>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4.3 EM</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grpSp>
        <p:nvGrpSpPr>
          <p:cNvPr id="67" name="组合 66"/>
          <p:cNvGrpSpPr/>
          <p:nvPr/>
        </p:nvGrpSpPr>
        <p:grpSpPr>
          <a:xfrm>
            <a:off x="516000" y="425108"/>
            <a:ext cx="2966129" cy="492443"/>
            <a:chOff x="516000" y="425108"/>
            <a:chExt cx="2966129" cy="492443"/>
          </a:xfrm>
        </p:grpSpPr>
        <p:sp>
          <p:nvSpPr>
            <p:cNvPr id="69" name="平行四边形 6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0" name="文本框 89"/>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05.</a:t>
              </a:r>
            </a:p>
          </p:txBody>
        </p:sp>
        <p:sp>
          <p:nvSpPr>
            <p:cNvPr id="93" name="文本框 9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375537738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16000" y="425108"/>
            <a:ext cx="5350895" cy="492443"/>
            <a:chOff x="516000" y="425108"/>
            <a:chExt cx="5350895" cy="492443"/>
          </a:xfrm>
        </p:grpSpPr>
        <p:cxnSp>
          <p:nvCxnSpPr>
            <p:cNvPr id="28" name="直接连接符 27"/>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平行四边形 2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1" name="文本框 30"/>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32" name="文本框 31"/>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9" name="文本框 18"/>
          <p:cNvSpPr txBox="1"/>
          <p:nvPr/>
        </p:nvSpPr>
        <p:spPr>
          <a:xfrm>
            <a:off x="978433" y="1518029"/>
            <a:ext cx="7554619" cy="400110"/>
          </a:xfrm>
          <a:prstGeom prst="rect">
            <a:avLst/>
          </a:prstGeom>
          <a:noFill/>
        </p:spPr>
        <p:txBody>
          <a:bodyPr wrap="square" rtlCol="0">
            <a:spAutoFit/>
          </a:bodyPr>
          <a:lstStyle/>
          <a:p>
            <a:r>
              <a:rPr lang="zh-CN" altLang="en-US" sz="2000" b="0" i="0" dirty="0">
                <a:solidFill>
                  <a:srgbClr val="333333"/>
                </a:solidFill>
                <a:effectLst/>
                <a:latin typeface="Helvetica Neue"/>
              </a:rPr>
              <a:t>在不同层次对数据集进行划分，从而形成树形的聚类结构</a:t>
            </a:r>
            <a:r>
              <a:rPr lang="zh-CN" altLang="en-US" sz="1600" b="0" i="0" dirty="0">
                <a:solidFill>
                  <a:srgbClr val="333333"/>
                </a:solidFill>
                <a:effectLst/>
                <a:latin typeface="Helvetica Neue"/>
              </a:rPr>
              <a:t>。</a:t>
            </a:r>
            <a:endParaRPr lang="zh-CN" altLang="en-US" sz="1600" dirty="0"/>
          </a:p>
        </p:txBody>
      </p:sp>
      <p:pic>
        <p:nvPicPr>
          <p:cNvPr id="20" name="图片 19"/>
          <p:cNvPicPr>
            <a:picLocks noChangeAspect="1"/>
          </p:cNvPicPr>
          <p:nvPr/>
        </p:nvPicPr>
        <p:blipFill>
          <a:blip r:embed="rId2"/>
          <a:stretch>
            <a:fillRect/>
          </a:stretch>
        </p:blipFill>
        <p:spPr>
          <a:xfrm>
            <a:off x="8649341" y="4597427"/>
            <a:ext cx="2881564" cy="1774362"/>
          </a:xfrm>
          <a:prstGeom prst="rect">
            <a:avLst/>
          </a:prstGeom>
        </p:spPr>
      </p:pic>
      <p:pic>
        <p:nvPicPr>
          <p:cNvPr id="23" name="图片 22"/>
          <p:cNvPicPr>
            <a:picLocks noChangeAspect="1"/>
          </p:cNvPicPr>
          <p:nvPr/>
        </p:nvPicPr>
        <p:blipFill>
          <a:blip r:embed="rId3"/>
          <a:stretch>
            <a:fillRect/>
          </a:stretch>
        </p:blipFill>
        <p:spPr>
          <a:xfrm>
            <a:off x="823445" y="2873343"/>
            <a:ext cx="5438430" cy="2814679"/>
          </a:xfrm>
          <a:prstGeom prst="rect">
            <a:avLst/>
          </a:prstGeom>
        </p:spPr>
      </p:pic>
      <p:sp>
        <p:nvSpPr>
          <p:cNvPr id="24" name="箭头: 右 23"/>
          <p:cNvSpPr/>
          <p:nvPr/>
        </p:nvSpPr>
        <p:spPr>
          <a:xfrm>
            <a:off x="6987415" y="5428348"/>
            <a:ext cx="936104" cy="504056"/>
          </a:xfrm>
          <a:prstGeom prst="rightArrow">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5462" y="2469224"/>
            <a:ext cx="2733040" cy="369332"/>
          </a:xfrm>
          <a:prstGeom prst="rect">
            <a:avLst/>
          </a:prstGeom>
          <a:noFill/>
        </p:spPr>
        <p:txBody>
          <a:bodyPr wrap="square" rtlCol="0">
            <a:spAutoFit/>
          </a:bodyPr>
          <a:lstStyle/>
          <a:p>
            <a:r>
              <a:rPr lang="zh-CN" altLang="en-US" b="1" dirty="0"/>
              <a:t>建立数据模型</a:t>
            </a:r>
          </a:p>
        </p:txBody>
      </p:sp>
      <p:sp>
        <p:nvSpPr>
          <p:cNvPr id="3" name="文本框 2"/>
          <p:cNvSpPr txBox="1"/>
          <p:nvPr/>
        </p:nvSpPr>
        <p:spPr>
          <a:xfrm>
            <a:off x="6603998" y="6012257"/>
            <a:ext cx="1828800" cy="369332"/>
          </a:xfrm>
          <a:prstGeom prst="rect">
            <a:avLst/>
          </a:prstGeom>
          <a:noFill/>
        </p:spPr>
        <p:txBody>
          <a:bodyPr wrap="square" rtlCol="0">
            <a:spAutoFit/>
          </a:bodyPr>
          <a:lstStyle/>
          <a:p>
            <a:r>
              <a:rPr lang="zh-CN" altLang="en-US" dirty="0"/>
              <a:t>输出可视化结果</a:t>
            </a:r>
          </a:p>
        </p:txBody>
      </p:sp>
      <p:sp>
        <p:nvSpPr>
          <p:cNvPr id="4" name="文本框 3"/>
          <p:cNvSpPr txBox="1"/>
          <p:nvPr/>
        </p:nvSpPr>
        <p:spPr>
          <a:xfrm>
            <a:off x="9489554" y="2099892"/>
            <a:ext cx="1642733" cy="369332"/>
          </a:xfrm>
          <a:prstGeom prst="rect">
            <a:avLst/>
          </a:prstGeom>
          <a:noFill/>
        </p:spPr>
        <p:txBody>
          <a:bodyPr wrap="square" rtlCol="0">
            <a:spAutoFit/>
          </a:bodyPr>
          <a:lstStyle/>
          <a:p>
            <a:r>
              <a:rPr lang="zh-CN" altLang="en-US" b="1" dirty="0"/>
              <a:t>聚类结果</a:t>
            </a:r>
          </a:p>
        </p:txBody>
      </p:sp>
      <p:sp>
        <p:nvSpPr>
          <p:cNvPr id="5" name="文本框 4"/>
          <p:cNvSpPr txBox="1"/>
          <p:nvPr/>
        </p:nvSpPr>
        <p:spPr>
          <a:xfrm>
            <a:off x="6603999" y="4873193"/>
            <a:ext cx="1828799" cy="646331"/>
          </a:xfrm>
          <a:prstGeom prst="rect">
            <a:avLst/>
          </a:prstGeom>
          <a:noFill/>
        </p:spPr>
        <p:txBody>
          <a:bodyPr wrap="square" rtlCol="0">
            <a:spAutoFit/>
          </a:bodyPr>
          <a:lstStyle/>
          <a:p>
            <a:r>
              <a:rPr lang="zh-CN" altLang="en-US" dirty="0"/>
              <a:t>选用前</a:t>
            </a:r>
            <a:r>
              <a:rPr lang="en-US" altLang="zh-CN" dirty="0"/>
              <a:t>20</a:t>
            </a:r>
            <a:r>
              <a:rPr lang="zh-CN" altLang="en-US" dirty="0"/>
              <a:t>行数据</a:t>
            </a:r>
            <a:endParaRPr lang="en-US" altLang="zh-CN" dirty="0"/>
          </a:p>
          <a:p>
            <a:r>
              <a:rPr lang="zh-CN" altLang="en-US" dirty="0"/>
              <a:t>（树形图更直观）</a:t>
            </a:r>
          </a:p>
        </p:txBody>
      </p:sp>
      <p:pic>
        <p:nvPicPr>
          <p:cNvPr id="9" name="图片 8"/>
          <p:cNvPicPr>
            <a:picLocks noChangeAspect="1"/>
          </p:cNvPicPr>
          <p:nvPr/>
        </p:nvPicPr>
        <p:blipFill>
          <a:blip r:embed="rId4"/>
          <a:stretch>
            <a:fillRect/>
          </a:stretch>
        </p:blipFill>
        <p:spPr>
          <a:xfrm>
            <a:off x="8753468" y="2541819"/>
            <a:ext cx="2673309" cy="1774362"/>
          </a:xfrm>
          <a:prstGeom prst="rect">
            <a:avLst/>
          </a:prstGeom>
        </p:spPr>
      </p:pic>
      <p:sp>
        <p:nvSpPr>
          <p:cNvPr id="39" name="箭头: 右 38"/>
          <p:cNvSpPr/>
          <p:nvPr/>
        </p:nvSpPr>
        <p:spPr>
          <a:xfrm>
            <a:off x="6987415" y="3136170"/>
            <a:ext cx="936104" cy="504056"/>
          </a:xfrm>
          <a:prstGeom prst="rightArrow">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603999" y="2581015"/>
            <a:ext cx="1828799" cy="369332"/>
          </a:xfrm>
          <a:prstGeom prst="rect">
            <a:avLst/>
          </a:prstGeom>
          <a:noFill/>
        </p:spPr>
        <p:txBody>
          <a:bodyPr wrap="square" rtlCol="0">
            <a:spAutoFit/>
          </a:bodyPr>
          <a:lstStyle/>
          <a:p>
            <a:r>
              <a:rPr lang="zh-CN" altLang="en-US" dirty="0"/>
              <a:t>输出可视化结果</a:t>
            </a:r>
          </a:p>
        </p:txBody>
      </p:sp>
      <p:sp>
        <p:nvSpPr>
          <p:cNvPr id="21" name="文本框 1">
            <a:extLst>
              <a:ext uri="{FF2B5EF4-FFF2-40B4-BE49-F238E27FC236}">
                <a16:creationId xmlns:a16="http://schemas.microsoft.com/office/drawing/2014/main" id="{BA8D18B2-ABA1-F733-E74C-E9DE6142F241}"/>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4.1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层次聚类</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82789" y="3279624"/>
            <a:ext cx="6112389" cy="2311647"/>
          </a:xfrm>
          <a:prstGeom prst="rect">
            <a:avLst/>
          </a:prstGeom>
        </p:spPr>
      </p:pic>
      <p:sp>
        <p:nvSpPr>
          <p:cNvPr id="6" name="文本框 5"/>
          <p:cNvSpPr txBox="1"/>
          <p:nvPr/>
        </p:nvSpPr>
        <p:spPr>
          <a:xfrm>
            <a:off x="1082789" y="1443288"/>
            <a:ext cx="9133840" cy="646331"/>
          </a:xfrm>
          <a:prstGeom prst="rect">
            <a:avLst/>
          </a:prstGeom>
          <a:noFill/>
        </p:spPr>
        <p:txBody>
          <a:bodyPr wrap="square" rtlCol="0">
            <a:spAutoFit/>
          </a:bodyPr>
          <a:lstStyle/>
          <a:p>
            <a:r>
              <a:rPr lang="zh-CN" altLang="en-US" dirty="0"/>
              <a:t>给定一个数据点集合和需要的聚类数目</a:t>
            </a:r>
            <a:r>
              <a:rPr lang="en-US" altLang="zh-CN" dirty="0"/>
              <a:t>k</a:t>
            </a:r>
            <a:r>
              <a:rPr lang="zh-CN" altLang="en-US" dirty="0"/>
              <a:t>，</a:t>
            </a:r>
            <a:r>
              <a:rPr lang="en-US" altLang="zh-CN" dirty="0"/>
              <a:t>k</a:t>
            </a:r>
            <a:r>
              <a:rPr lang="zh-CN" altLang="en-US" dirty="0"/>
              <a:t>由用户指定，</a:t>
            </a:r>
            <a:r>
              <a:rPr lang="en-US" altLang="zh-CN" dirty="0"/>
              <a:t>k</a:t>
            </a:r>
            <a:r>
              <a:rPr lang="zh-CN" altLang="en-US" dirty="0"/>
              <a:t>均值算法根据某个距离函数反复把数据分入</a:t>
            </a:r>
            <a:r>
              <a:rPr lang="en-US" altLang="zh-CN" dirty="0"/>
              <a:t>k</a:t>
            </a:r>
            <a:r>
              <a:rPr lang="zh-CN" altLang="en-US" dirty="0"/>
              <a:t>个聚类中。</a:t>
            </a:r>
          </a:p>
        </p:txBody>
      </p:sp>
      <p:sp>
        <p:nvSpPr>
          <p:cNvPr id="7" name="文本框 6"/>
          <p:cNvSpPr txBox="1"/>
          <p:nvPr/>
        </p:nvSpPr>
        <p:spPr>
          <a:xfrm>
            <a:off x="1082789" y="2630140"/>
            <a:ext cx="2733040" cy="369332"/>
          </a:xfrm>
          <a:prstGeom prst="rect">
            <a:avLst/>
          </a:prstGeom>
          <a:noFill/>
        </p:spPr>
        <p:txBody>
          <a:bodyPr wrap="square" rtlCol="0">
            <a:spAutoFit/>
          </a:bodyPr>
          <a:lstStyle/>
          <a:p>
            <a:r>
              <a:rPr lang="zh-CN" altLang="en-US" b="1" dirty="0"/>
              <a:t>建立数据模型（</a:t>
            </a:r>
            <a:r>
              <a:rPr lang="en-US" altLang="zh-CN" b="1" dirty="0"/>
              <a:t>K=16</a:t>
            </a:r>
            <a:r>
              <a:rPr lang="zh-CN" altLang="en-US" b="1" dirty="0"/>
              <a:t>）</a:t>
            </a:r>
          </a:p>
        </p:txBody>
      </p:sp>
      <p:pic>
        <p:nvPicPr>
          <p:cNvPr id="10" name="图片 9"/>
          <p:cNvPicPr>
            <a:picLocks noChangeAspect="1"/>
          </p:cNvPicPr>
          <p:nvPr/>
        </p:nvPicPr>
        <p:blipFill>
          <a:blip r:embed="rId3"/>
          <a:stretch>
            <a:fillRect/>
          </a:stretch>
        </p:blipFill>
        <p:spPr>
          <a:xfrm>
            <a:off x="8264821" y="3576391"/>
            <a:ext cx="3422750" cy="2467283"/>
          </a:xfrm>
          <a:prstGeom prst="rect">
            <a:avLst/>
          </a:prstGeom>
        </p:spPr>
      </p:pic>
      <p:grpSp>
        <p:nvGrpSpPr>
          <p:cNvPr id="8" name="组合 7">
            <a:extLst>
              <a:ext uri="{FF2B5EF4-FFF2-40B4-BE49-F238E27FC236}">
                <a16:creationId xmlns:a16="http://schemas.microsoft.com/office/drawing/2014/main" id="{791BE456-A074-FC4A-F919-85F46E988EEE}"/>
              </a:ext>
            </a:extLst>
          </p:cNvPr>
          <p:cNvGrpSpPr/>
          <p:nvPr/>
        </p:nvGrpSpPr>
        <p:grpSpPr>
          <a:xfrm>
            <a:off x="516000" y="425108"/>
            <a:ext cx="5350895" cy="492443"/>
            <a:chOff x="516000" y="425108"/>
            <a:chExt cx="5350895" cy="492443"/>
          </a:xfrm>
        </p:grpSpPr>
        <p:cxnSp>
          <p:nvCxnSpPr>
            <p:cNvPr id="9" name="直接连接符 8">
              <a:extLst>
                <a:ext uri="{FF2B5EF4-FFF2-40B4-BE49-F238E27FC236}">
                  <a16:creationId xmlns:a16="http://schemas.microsoft.com/office/drawing/2014/main" id="{53D0C9B2-3E8C-B880-0199-96D10CB9DF1C}"/>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E60BDD12-3FDC-E188-73BA-206E29D66FD0}"/>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文本框 11">
              <a:extLst>
                <a:ext uri="{FF2B5EF4-FFF2-40B4-BE49-F238E27FC236}">
                  <a16:creationId xmlns:a16="http://schemas.microsoft.com/office/drawing/2014/main" id="{09C12868-9B94-5461-36FE-1AE96B1F8CCA}"/>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3" name="文本框 12">
              <a:extLst>
                <a:ext uri="{FF2B5EF4-FFF2-40B4-BE49-F238E27FC236}">
                  <a16:creationId xmlns:a16="http://schemas.microsoft.com/office/drawing/2014/main" id="{EED5B143-A5D7-5989-91E8-3189F21185A1}"/>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4" name="文本框 1">
            <a:extLst>
              <a:ext uri="{FF2B5EF4-FFF2-40B4-BE49-F238E27FC236}">
                <a16:creationId xmlns:a16="http://schemas.microsoft.com/office/drawing/2014/main" id="{A80C1870-A458-78BB-38C7-79232E648202}"/>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2359" y="1493119"/>
            <a:ext cx="8341360" cy="646331"/>
          </a:xfrm>
          <a:prstGeom prst="rect">
            <a:avLst/>
          </a:prstGeom>
          <a:noFill/>
        </p:spPr>
        <p:txBody>
          <a:bodyPr wrap="square" rtlCol="0">
            <a:spAutoFit/>
          </a:bodyPr>
          <a:lstStyle/>
          <a:p>
            <a:r>
              <a:rPr lang="zh-CN" altLang="en-US" dirty="0"/>
              <a:t>由于选定</a:t>
            </a:r>
            <a:r>
              <a:rPr lang="en-US" altLang="zh-CN" dirty="0"/>
              <a:t>K</a:t>
            </a:r>
            <a:r>
              <a:rPr lang="zh-CN" altLang="en-US" dirty="0"/>
              <a:t>值相对较大，特征变量较多，这里直接以簇的聚类中心为因变量，对数据进行</a:t>
            </a:r>
            <a:r>
              <a:rPr lang="en-US" altLang="zh-CN" dirty="0"/>
              <a:t>K-Means</a:t>
            </a:r>
            <a:r>
              <a:rPr lang="zh-CN" altLang="en-US" dirty="0"/>
              <a:t>方法统一化后的可视化模式图：</a:t>
            </a:r>
          </a:p>
        </p:txBody>
      </p:sp>
      <p:pic>
        <p:nvPicPr>
          <p:cNvPr id="4" name="图片 3"/>
          <p:cNvPicPr>
            <a:picLocks noChangeAspect="1"/>
          </p:cNvPicPr>
          <p:nvPr/>
        </p:nvPicPr>
        <p:blipFill>
          <a:blip r:embed="rId2"/>
          <a:stretch>
            <a:fillRect/>
          </a:stretch>
        </p:blipFill>
        <p:spPr>
          <a:xfrm>
            <a:off x="3180203" y="2254097"/>
            <a:ext cx="5373384" cy="1213345"/>
          </a:xfrm>
          <a:prstGeom prst="rect">
            <a:avLst/>
          </a:prstGeom>
        </p:spPr>
      </p:pic>
      <p:sp>
        <p:nvSpPr>
          <p:cNvPr id="6" name="箭头: 下 5"/>
          <p:cNvSpPr/>
          <p:nvPr/>
        </p:nvSpPr>
        <p:spPr>
          <a:xfrm>
            <a:off x="5273039" y="3586415"/>
            <a:ext cx="65024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3889734" y="4096620"/>
            <a:ext cx="3416851" cy="2463031"/>
          </a:xfrm>
          <a:prstGeom prst="rect">
            <a:avLst/>
          </a:prstGeom>
        </p:spPr>
      </p:pic>
      <p:sp>
        <p:nvSpPr>
          <p:cNvPr id="13" name="文本框 12"/>
          <p:cNvSpPr txBox="1"/>
          <p:nvPr/>
        </p:nvSpPr>
        <p:spPr>
          <a:xfrm>
            <a:off x="8072119" y="5053169"/>
            <a:ext cx="274320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模式区分度较好</a:t>
            </a:r>
            <a:endParaRPr lang="en-US" altLang="zh-CN" dirty="0"/>
          </a:p>
          <a:p>
            <a:pPr marL="285750" indent="-285750">
              <a:lnSpc>
                <a:spcPct val="150000"/>
              </a:lnSpc>
              <a:buFont typeface="Arial" panose="020B0604020202020204" pitchFamily="34" charset="0"/>
              <a:buChar char="•"/>
            </a:pPr>
            <a:r>
              <a:rPr lang="zh-CN" altLang="en-US" dirty="0"/>
              <a:t>聚类效果良好</a:t>
            </a:r>
          </a:p>
        </p:txBody>
      </p:sp>
      <p:grpSp>
        <p:nvGrpSpPr>
          <p:cNvPr id="15" name="组合 14">
            <a:extLst>
              <a:ext uri="{FF2B5EF4-FFF2-40B4-BE49-F238E27FC236}">
                <a16:creationId xmlns:a16="http://schemas.microsoft.com/office/drawing/2014/main" id="{AEC57930-5770-CC75-D194-F978C94FF823}"/>
              </a:ext>
            </a:extLst>
          </p:cNvPr>
          <p:cNvGrpSpPr/>
          <p:nvPr/>
        </p:nvGrpSpPr>
        <p:grpSpPr>
          <a:xfrm>
            <a:off x="516000" y="425108"/>
            <a:ext cx="5350895" cy="492443"/>
            <a:chOff x="516000" y="425108"/>
            <a:chExt cx="5350895" cy="492443"/>
          </a:xfrm>
        </p:grpSpPr>
        <p:cxnSp>
          <p:nvCxnSpPr>
            <p:cNvPr id="16" name="直接连接符 15">
              <a:extLst>
                <a:ext uri="{FF2B5EF4-FFF2-40B4-BE49-F238E27FC236}">
                  <a16:creationId xmlns:a16="http://schemas.microsoft.com/office/drawing/2014/main" id="{48A444B7-64A3-149F-206A-A9F5988717F1}"/>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平行四边形 16">
              <a:extLst>
                <a:ext uri="{FF2B5EF4-FFF2-40B4-BE49-F238E27FC236}">
                  <a16:creationId xmlns:a16="http://schemas.microsoft.com/office/drawing/2014/main" id="{1F5A5E98-81E7-F854-941D-6A8A390643FF}"/>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8" name="文本框 17">
              <a:extLst>
                <a:ext uri="{FF2B5EF4-FFF2-40B4-BE49-F238E27FC236}">
                  <a16:creationId xmlns:a16="http://schemas.microsoft.com/office/drawing/2014/main" id="{55A48DF7-BE89-1349-9B2E-F04AC29AB086}"/>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9" name="文本框 18">
              <a:extLst>
                <a:ext uri="{FF2B5EF4-FFF2-40B4-BE49-F238E27FC236}">
                  <a16:creationId xmlns:a16="http://schemas.microsoft.com/office/drawing/2014/main" id="{39F3F816-0846-D50A-B7DF-C06175A4F0CC}"/>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20" name="文本框 1">
            <a:extLst>
              <a:ext uri="{FF2B5EF4-FFF2-40B4-BE49-F238E27FC236}">
                <a16:creationId xmlns:a16="http://schemas.microsoft.com/office/drawing/2014/main" id="{E1B54AD0-52EF-EA71-B6D2-C228636992AD}"/>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000" y="3371125"/>
            <a:ext cx="5487465" cy="830997"/>
          </a:xfrm>
          <a:prstGeom prst="rect">
            <a:avLst/>
          </a:prstGeom>
          <a:noFill/>
        </p:spPr>
        <p:txBody>
          <a:bodyPr wrap="square">
            <a:spAutoFit/>
          </a:bodyPr>
          <a:lstStyle/>
          <a:p>
            <a:r>
              <a:rPr lang="zh-CN" altLang="en-US"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目录</a:t>
            </a:r>
            <a:r>
              <a:rPr lang="en-US" altLang="zh-CN"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-CONTENTS</a:t>
            </a:r>
            <a:endParaRPr lang="zh-CN" altLang="en-US"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endParaRPr>
          </a:p>
        </p:txBody>
      </p:sp>
      <p:grpSp>
        <p:nvGrpSpPr>
          <p:cNvPr id="10" name="组合 9"/>
          <p:cNvGrpSpPr/>
          <p:nvPr/>
        </p:nvGrpSpPr>
        <p:grpSpPr>
          <a:xfrm>
            <a:off x="687189" y="4202122"/>
            <a:ext cx="5171530" cy="698500"/>
            <a:chOff x="534789" y="4469564"/>
            <a:chExt cx="5171530" cy="698500"/>
          </a:xfrm>
        </p:grpSpPr>
        <p:sp>
          <p:nvSpPr>
            <p:cNvPr id="39" name="矩形 10"/>
            <p:cNvSpPr/>
            <p:nvPr/>
          </p:nvSpPr>
          <p:spPr>
            <a:xfrm>
              <a:off x="534789" y="4469564"/>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40" name="直接连接符 39"/>
            <p:cNvCxnSpPr/>
            <p:nvPr/>
          </p:nvCxnSpPr>
          <p:spPr>
            <a:xfrm>
              <a:off x="539326" y="4469564"/>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15552" y="4572593"/>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01.</a:t>
              </a:r>
            </a:p>
          </p:txBody>
        </p:sp>
        <p:sp>
          <p:nvSpPr>
            <p:cNvPr id="38" name="文本框 37"/>
            <p:cNvSpPr txBox="1"/>
            <p:nvPr/>
          </p:nvSpPr>
          <p:spPr>
            <a:xfrm>
              <a:off x="1554476" y="4634148"/>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7" name="组合 6"/>
          <p:cNvGrpSpPr/>
          <p:nvPr/>
        </p:nvGrpSpPr>
        <p:grpSpPr>
          <a:xfrm>
            <a:off x="6597643" y="4202122"/>
            <a:ext cx="5171530" cy="698500"/>
            <a:chOff x="6445243" y="4469564"/>
            <a:chExt cx="5171530" cy="698500"/>
          </a:xfrm>
        </p:grpSpPr>
        <p:sp>
          <p:nvSpPr>
            <p:cNvPr id="48" name="矩形 10"/>
            <p:cNvSpPr/>
            <p:nvPr/>
          </p:nvSpPr>
          <p:spPr>
            <a:xfrm>
              <a:off x="6445243" y="4469564"/>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49" name="直接连接符 48"/>
            <p:cNvCxnSpPr/>
            <p:nvPr/>
          </p:nvCxnSpPr>
          <p:spPr>
            <a:xfrm>
              <a:off x="6449780" y="4469564"/>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726006" y="4572593"/>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02.</a:t>
              </a:r>
            </a:p>
          </p:txBody>
        </p:sp>
        <p:sp>
          <p:nvSpPr>
            <p:cNvPr id="51" name="文本框 50"/>
            <p:cNvSpPr txBox="1"/>
            <p:nvPr/>
          </p:nvSpPr>
          <p:spPr>
            <a:xfrm>
              <a:off x="7464930" y="4634148"/>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数据的准备</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9" name="组合 8"/>
          <p:cNvGrpSpPr/>
          <p:nvPr/>
        </p:nvGrpSpPr>
        <p:grpSpPr>
          <a:xfrm>
            <a:off x="687189" y="5121764"/>
            <a:ext cx="5171530" cy="698500"/>
            <a:chOff x="534789" y="5389206"/>
            <a:chExt cx="5171530" cy="698500"/>
          </a:xfrm>
        </p:grpSpPr>
        <p:sp>
          <p:nvSpPr>
            <p:cNvPr id="54" name="矩形 10"/>
            <p:cNvSpPr/>
            <p:nvPr/>
          </p:nvSpPr>
          <p:spPr>
            <a:xfrm>
              <a:off x="534789"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55" name="直接连接符 54"/>
            <p:cNvCxnSpPr/>
            <p:nvPr/>
          </p:nvCxnSpPr>
          <p:spPr>
            <a:xfrm>
              <a:off x="539326"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15552"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03.</a:t>
              </a:r>
            </a:p>
          </p:txBody>
        </p:sp>
        <p:sp>
          <p:nvSpPr>
            <p:cNvPr id="57" name="文本框 56"/>
            <p:cNvSpPr txBox="1"/>
            <p:nvPr/>
          </p:nvSpPr>
          <p:spPr>
            <a:xfrm>
              <a:off x="1554476"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数据的探索</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8" name="组合 7"/>
          <p:cNvGrpSpPr/>
          <p:nvPr/>
        </p:nvGrpSpPr>
        <p:grpSpPr>
          <a:xfrm>
            <a:off x="6597643" y="5121764"/>
            <a:ext cx="5171530" cy="698500"/>
            <a:chOff x="6445243" y="5389206"/>
            <a:chExt cx="5171530" cy="698500"/>
          </a:xfrm>
        </p:grpSpPr>
        <p:sp>
          <p:nvSpPr>
            <p:cNvPr id="60" name="矩形 10"/>
            <p:cNvSpPr/>
            <p:nvPr/>
          </p:nvSpPr>
          <p:spPr>
            <a:xfrm>
              <a:off x="6445243"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61" name="直接连接符 60"/>
            <p:cNvCxnSpPr/>
            <p:nvPr/>
          </p:nvCxnSpPr>
          <p:spPr>
            <a:xfrm>
              <a:off x="6449780"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726006"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04.</a:t>
              </a:r>
            </a:p>
          </p:txBody>
        </p:sp>
        <p:sp>
          <p:nvSpPr>
            <p:cNvPr id="63" name="文本框 62"/>
            <p:cNvSpPr txBox="1"/>
            <p:nvPr/>
          </p:nvSpPr>
          <p:spPr>
            <a:xfrm>
              <a:off x="7464930"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27" name="组合 26"/>
          <p:cNvGrpSpPr/>
          <p:nvPr/>
        </p:nvGrpSpPr>
        <p:grpSpPr>
          <a:xfrm>
            <a:off x="687189" y="6047279"/>
            <a:ext cx="5171530" cy="698500"/>
            <a:chOff x="534789" y="5389206"/>
            <a:chExt cx="5171530" cy="698500"/>
          </a:xfrm>
        </p:grpSpPr>
        <p:sp>
          <p:nvSpPr>
            <p:cNvPr id="28" name="矩形 10"/>
            <p:cNvSpPr/>
            <p:nvPr/>
          </p:nvSpPr>
          <p:spPr>
            <a:xfrm>
              <a:off x="534789"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29" name="直接连接符 28"/>
            <p:cNvCxnSpPr/>
            <p:nvPr/>
          </p:nvCxnSpPr>
          <p:spPr>
            <a:xfrm>
              <a:off x="539326"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5552"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31" name="文本框 30"/>
            <p:cNvSpPr txBox="1"/>
            <p:nvPr/>
          </p:nvSpPr>
          <p:spPr>
            <a:xfrm>
              <a:off x="1554476"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33" name="组合 32"/>
          <p:cNvGrpSpPr/>
          <p:nvPr/>
        </p:nvGrpSpPr>
        <p:grpSpPr>
          <a:xfrm>
            <a:off x="6597643" y="6047279"/>
            <a:ext cx="5171530" cy="698500"/>
            <a:chOff x="6445243" y="5389206"/>
            <a:chExt cx="5171530" cy="698500"/>
          </a:xfrm>
        </p:grpSpPr>
        <p:sp>
          <p:nvSpPr>
            <p:cNvPr id="34" name="矩形 10"/>
            <p:cNvSpPr/>
            <p:nvPr/>
          </p:nvSpPr>
          <p:spPr>
            <a:xfrm>
              <a:off x="6445243"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35" name="直接连接符 34"/>
            <p:cNvCxnSpPr/>
            <p:nvPr/>
          </p:nvCxnSpPr>
          <p:spPr>
            <a:xfrm>
              <a:off x="6449780"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26006"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06.</a:t>
              </a:r>
            </a:p>
          </p:txBody>
        </p:sp>
        <p:sp>
          <p:nvSpPr>
            <p:cNvPr id="41" name="文本框 40"/>
            <p:cNvSpPr txBox="1"/>
            <p:nvPr/>
          </p:nvSpPr>
          <p:spPr>
            <a:xfrm>
              <a:off x="7464930"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模型的部署</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816" y="1396516"/>
            <a:ext cx="8290984"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EM</a:t>
            </a:r>
            <a:r>
              <a:rPr lang="zh-CN" altLang="en-US" dirty="0"/>
              <a:t>就是一种求解最大似然估计的方法，通过观测样本来找出样本的模型参数</a:t>
            </a:r>
            <a:endParaRPr lang="en-US" altLang="zh-CN" dirty="0"/>
          </a:p>
          <a:p>
            <a:pPr marL="285750" indent="-285750">
              <a:lnSpc>
                <a:spcPct val="150000"/>
              </a:lnSpc>
              <a:buFont typeface="Arial" panose="020B0604020202020204" pitchFamily="34" charset="0"/>
              <a:buChar char="•"/>
            </a:pPr>
            <a:r>
              <a:rPr lang="zh-CN" altLang="en-US" dirty="0"/>
              <a:t>不同于</a:t>
            </a:r>
            <a:r>
              <a:rPr lang="en-US" altLang="zh-CN" dirty="0"/>
              <a:t>K-Means</a:t>
            </a:r>
            <a:r>
              <a:rPr lang="zh-CN" altLang="en-US" dirty="0"/>
              <a:t>计算距离，</a:t>
            </a:r>
            <a:r>
              <a:rPr lang="en-US" altLang="zh-CN" dirty="0"/>
              <a:t>EM</a:t>
            </a:r>
            <a:r>
              <a:rPr lang="zh-CN" altLang="en-US" dirty="0"/>
              <a:t>是计算概率</a:t>
            </a:r>
          </a:p>
        </p:txBody>
      </p:sp>
      <p:pic>
        <p:nvPicPr>
          <p:cNvPr id="4" name="图片 3"/>
          <p:cNvPicPr>
            <a:picLocks noChangeAspect="1"/>
          </p:cNvPicPr>
          <p:nvPr/>
        </p:nvPicPr>
        <p:blipFill>
          <a:blip r:embed="rId2"/>
          <a:stretch>
            <a:fillRect/>
          </a:stretch>
        </p:blipFill>
        <p:spPr>
          <a:xfrm>
            <a:off x="1625206" y="3343616"/>
            <a:ext cx="7728912" cy="665155"/>
          </a:xfrm>
          <a:prstGeom prst="rect">
            <a:avLst/>
          </a:prstGeom>
        </p:spPr>
      </p:pic>
      <p:sp>
        <p:nvSpPr>
          <p:cNvPr id="5" name="文本框 4"/>
          <p:cNvSpPr txBox="1"/>
          <p:nvPr/>
        </p:nvSpPr>
        <p:spPr>
          <a:xfrm>
            <a:off x="1485320" y="2884098"/>
            <a:ext cx="5308006" cy="369332"/>
          </a:xfrm>
          <a:prstGeom prst="rect">
            <a:avLst/>
          </a:prstGeom>
          <a:noFill/>
        </p:spPr>
        <p:txBody>
          <a:bodyPr wrap="square" rtlCol="0">
            <a:spAutoFit/>
          </a:bodyPr>
          <a:lstStyle/>
          <a:p>
            <a:r>
              <a:rPr lang="en-US" altLang="zh-CN" b="1" dirty="0"/>
              <a:t>EM</a:t>
            </a:r>
            <a:r>
              <a:rPr lang="zh-CN" altLang="en-US" b="1" dirty="0"/>
              <a:t>聚类算法建模（运用</a:t>
            </a:r>
            <a:r>
              <a:rPr lang="en-US" altLang="zh-CN" b="1" dirty="0"/>
              <a:t>GMM</a:t>
            </a:r>
            <a:r>
              <a:rPr lang="zh-CN" altLang="en-US" b="1" dirty="0"/>
              <a:t>高斯混合模型）：</a:t>
            </a:r>
          </a:p>
        </p:txBody>
      </p:sp>
      <p:grpSp>
        <p:nvGrpSpPr>
          <p:cNvPr id="10" name="组合 9"/>
          <p:cNvGrpSpPr/>
          <p:nvPr/>
        </p:nvGrpSpPr>
        <p:grpSpPr>
          <a:xfrm>
            <a:off x="3775634" y="3598766"/>
            <a:ext cx="1666490" cy="959741"/>
            <a:chOff x="2793750" y="4038979"/>
            <a:chExt cx="1666490" cy="959741"/>
          </a:xfrm>
        </p:grpSpPr>
        <p:sp>
          <p:nvSpPr>
            <p:cNvPr id="6" name="椭圆 5"/>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6"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grpSp>
        <p:nvGrpSpPr>
          <p:cNvPr id="11" name="组合 10"/>
          <p:cNvGrpSpPr/>
          <p:nvPr/>
        </p:nvGrpSpPr>
        <p:grpSpPr>
          <a:xfrm>
            <a:off x="5442124" y="3619086"/>
            <a:ext cx="2289636" cy="959741"/>
            <a:chOff x="2793750" y="4038979"/>
            <a:chExt cx="1666490" cy="959741"/>
          </a:xfrm>
        </p:grpSpPr>
        <p:sp>
          <p:nvSpPr>
            <p:cNvPr id="12" name="椭圆 11"/>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sp>
        <p:nvSpPr>
          <p:cNvPr id="14" name="文本框 13"/>
          <p:cNvSpPr txBox="1"/>
          <p:nvPr/>
        </p:nvSpPr>
        <p:spPr>
          <a:xfrm>
            <a:off x="3585338" y="4558507"/>
            <a:ext cx="2047082" cy="369332"/>
          </a:xfrm>
          <a:prstGeom prst="rect">
            <a:avLst/>
          </a:prstGeom>
          <a:noFill/>
        </p:spPr>
        <p:txBody>
          <a:bodyPr wrap="square" rtlCol="0">
            <a:spAutoFit/>
          </a:bodyPr>
          <a:lstStyle/>
          <a:p>
            <a:r>
              <a:rPr lang="zh-CN" altLang="en-US" dirty="0"/>
              <a:t>混合高斯模型个数</a:t>
            </a:r>
          </a:p>
        </p:txBody>
      </p:sp>
      <p:sp>
        <p:nvSpPr>
          <p:cNvPr id="15" name="文本框 14"/>
          <p:cNvSpPr txBox="1"/>
          <p:nvPr/>
        </p:nvSpPr>
        <p:spPr>
          <a:xfrm>
            <a:off x="5815788" y="4578827"/>
            <a:ext cx="1812587" cy="923330"/>
          </a:xfrm>
          <a:prstGeom prst="rect">
            <a:avLst/>
          </a:prstGeom>
          <a:noFill/>
        </p:spPr>
        <p:txBody>
          <a:bodyPr wrap="square" rtlCol="0">
            <a:spAutoFit/>
          </a:bodyPr>
          <a:lstStyle/>
          <a:p>
            <a:r>
              <a:rPr lang="zh-CN" altLang="en-US" dirty="0"/>
              <a:t>协方差类型（“</a:t>
            </a:r>
            <a:r>
              <a:rPr lang="en-US" altLang="zh-CN" dirty="0"/>
              <a:t>f</a:t>
            </a:r>
            <a:r>
              <a:rPr lang="zh-CN" altLang="en-US" dirty="0"/>
              <a:t>外部标准</a:t>
            </a:r>
            <a:r>
              <a:rPr lang="en-US" altLang="zh-CN" dirty="0" err="1"/>
              <a:t>ll</a:t>
            </a:r>
            <a:r>
              <a:rPr lang="zh-CN" altLang="en-US" dirty="0"/>
              <a:t>”默认完全协方差）</a:t>
            </a:r>
          </a:p>
        </p:txBody>
      </p:sp>
      <p:grpSp>
        <p:nvGrpSpPr>
          <p:cNvPr id="16" name="组合 15"/>
          <p:cNvGrpSpPr/>
          <p:nvPr/>
        </p:nvGrpSpPr>
        <p:grpSpPr>
          <a:xfrm>
            <a:off x="7782848" y="3619086"/>
            <a:ext cx="1442088" cy="959741"/>
            <a:chOff x="2793750" y="4038979"/>
            <a:chExt cx="1666490" cy="959741"/>
          </a:xfrm>
        </p:grpSpPr>
        <p:sp>
          <p:nvSpPr>
            <p:cNvPr id="17" name="椭圆 16"/>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sp>
        <p:nvSpPr>
          <p:cNvPr id="19" name="文本框 18"/>
          <p:cNvSpPr txBox="1"/>
          <p:nvPr/>
        </p:nvSpPr>
        <p:spPr>
          <a:xfrm>
            <a:off x="7793726" y="4558507"/>
            <a:ext cx="1812587" cy="369332"/>
          </a:xfrm>
          <a:prstGeom prst="rect">
            <a:avLst/>
          </a:prstGeom>
          <a:noFill/>
        </p:spPr>
        <p:txBody>
          <a:bodyPr wrap="square" rtlCol="0">
            <a:spAutoFit/>
          </a:bodyPr>
          <a:lstStyle/>
          <a:p>
            <a:r>
              <a:rPr lang="zh-CN" altLang="en-US" dirty="0"/>
              <a:t>最大迭代次数</a:t>
            </a:r>
          </a:p>
        </p:txBody>
      </p:sp>
      <p:grpSp>
        <p:nvGrpSpPr>
          <p:cNvPr id="20" name="组合 19">
            <a:extLst>
              <a:ext uri="{FF2B5EF4-FFF2-40B4-BE49-F238E27FC236}">
                <a16:creationId xmlns:a16="http://schemas.microsoft.com/office/drawing/2014/main" id="{E4750184-3B7E-485B-5BA6-41C332B16833}"/>
              </a:ext>
            </a:extLst>
          </p:cNvPr>
          <p:cNvGrpSpPr/>
          <p:nvPr/>
        </p:nvGrpSpPr>
        <p:grpSpPr>
          <a:xfrm>
            <a:off x="516000" y="425108"/>
            <a:ext cx="5350895" cy="492443"/>
            <a:chOff x="516000" y="425108"/>
            <a:chExt cx="5350895" cy="492443"/>
          </a:xfrm>
        </p:grpSpPr>
        <p:cxnSp>
          <p:nvCxnSpPr>
            <p:cNvPr id="21" name="直接连接符 20">
              <a:extLst>
                <a:ext uri="{FF2B5EF4-FFF2-40B4-BE49-F238E27FC236}">
                  <a16:creationId xmlns:a16="http://schemas.microsoft.com/office/drawing/2014/main" id="{A05BE9E4-7CA2-B170-4323-88D68B350F44}"/>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7EF8E91E-24F6-05C8-39E7-AD0CCD08F5E7}"/>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a:extLst>
                <a:ext uri="{FF2B5EF4-FFF2-40B4-BE49-F238E27FC236}">
                  <a16:creationId xmlns:a16="http://schemas.microsoft.com/office/drawing/2014/main" id="{FCE48DEC-876C-E96A-4F40-19B5FFB8E609}"/>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24" name="文本框 23">
              <a:extLst>
                <a:ext uri="{FF2B5EF4-FFF2-40B4-BE49-F238E27FC236}">
                  <a16:creationId xmlns:a16="http://schemas.microsoft.com/office/drawing/2014/main" id="{9D717FDE-A3F1-4DF9-BD4D-6505E1708695}"/>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25" name="文本框 1">
            <a:extLst>
              <a:ext uri="{FF2B5EF4-FFF2-40B4-BE49-F238E27FC236}">
                <a16:creationId xmlns:a16="http://schemas.microsoft.com/office/drawing/2014/main" id="{2D5FD76E-AC03-E8BE-E9AD-13723AA35DA3}"/>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4.3 EM</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36980" y="1456648"/>
            <a:ext cx="8290984" cy="9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dirty="0"/>
              <a:t>由给定的样本数据集定义一个数据点对相似度的矩阵,并计算相关矩阵的特征值和特征向量，选择合适的特征向量来聚类不同的数据点</a:t>
            </a:r>
            <a:endParaRPr lang="zh-CN" altLang="en-US" dirty="0"/>
          </a:p>
        </p:txBody>
      </p:sp>
      <p:sp>
        <p:nvSpPr>
          <p:cNvPr id="5" name="文本框 4"/>
          <p:cNvSpPr txBox="1"/>
          <p:nvPr/>
        </p:nvSpPr>
        <p:spPr>
          <a:xfrm>
            <a:off x="885462" y="3043683"/>
            <a:ext cx="5308006" cy="368300"/>
          </a:xfrm>
          <a:prstGeom prst="rect">
            <a:avLst/>
          </a:prstGeom>
          <a:noFill/>
        </p:spPr>
        <p:txBody>
          <a:bodyPr wrap="square" rtlCol="0">
            <a:spAutoFit/>
          </a:bodyPr>
          <a:lstStyle/>
          <a:p>
            <a:r>
              <a:rPr lang="en-US" altLang="zh-CN" b="1" dirty="0"/>
              <a:t>谱</a:t>
            </a:r>
            <a:r>
              <a:rPr lang="zh-CN" altLang="en-US" b="1" dirty="0"/>
              <a:t>聚类算法建模：</a:t>
            </a:r>
          </a:p>
        </p:txBody>
      </p:sp>
      <p:pic>
        <p:nvPicPr>
          <p:cNvPr id="7" name="图片 6"/>
          <p:cNvPicPr>
            <a:picLocks noChangeAspect="1"/>
          </p:cNvPicPr>
          <p:nvPr/>
        </p:nvPicPr>
        <p:blipFill>
          <a:blip r:embed="rId2"/>
          <a:stretch>
            <a:fillRect/>
          </a:stretch>
        </p:blipFill>
        <p:spPr>
          <a:xfrm>
            <a:off x="516000" y="3710285"/>
            <a:ext cx="5153025" cy="733425"/>
          </a:xfrm>
          <a:prstGeom prst="rect">
            <a:avLst/>
          </a:prstGeom>
        </p:spPr>
      </p:pic>
      <p:pic>
        <p:nvPicPr>
          <p:cNvPr id="9" name="图片 8"/>
          <p:cNvPicPr>
            <a:picLocks noChangeAspect="1"/>
          </p:cNvPicPr>
          <p:nvPr/>
        </p:nvPicPr>
        <p:blipFill>
          <a:blip r:embed="rId3"/>
          <a:srcRect l="4588" r="5380"/>
          <a:stretch>
            <a:fillRect/>
          </a:stretch>
        </p:blipFill>
        <p:spPr>
          <a:xfrm>
            <a:off x="6790907" y="3227833"/>
            <a:ext cx="3389630" cy="2884805"/>
          </a:xfrm>
          <a:prstGeom prst="rect">
            <a:avLst/>
          </a:prstGeom>
        </p:spPr>
      </p:pic>
      <p:sp>
        <p:nvSpPr>
          <p:cNvPr id="20" name="文本框 19"/>
          <p:cNvSpPr txBox="1"/>
          <p:nvPr/>
        </p:nvSpPr>
        <p:spPr>
          <a:xfrm>
            <a:off x="6998552" y="2683675"/>
            <a:ext cx="4436110" cy="368300"/>
          </a:xfrm>
          <a:prstGeom prst="rect">
            <a:avLst/>
          </a:prstGeom>
          <a:noFill/>
        </p:spPr>
        <p:txBody>
          <a:bodyPr wrap="square" rtlCol="0">
            <a:spAutoFit/>
          </a:bodyPr>
          <a:lstStyle/>
          <a:p>
            <a:r>
              <a:rPr lang="en-US" altLang="zh-CN" b="1" dirty="0"/>
              <a:t>谱</a:t>
            </a:r>
            <a:r>
              <a:rPr lang="zh-CN" altLang="en-US" b="1" dirty="0"/>
              <a:t>聚类得到的各类模式图：</a:t>
            </a:r>
          </a:p>
        </p:txBody>
      </p:sp>
      <p:grpSp>
        <p:nvGrpSpPr>
          <p:cNvPr id="8" name="组合 7">
            <a:extLst>
              <a:ext uri="{FF2B5EF4-FFF2-40B4-BE49-F238E27FC236}">
                <a16:creationId xmlns:a16="http://schemas.microsoft.com/office/drawing/2014/main" id="{492DCCB1-EF79-DA89-17BB-AA3CE7A4431D}"/>
              </a:ext>
            </a:extLst>
          </p:cNvPr>
          <p:cNvGrpSpPr/>
          <p:nvPr/>
        </p:nvGrpSpPr>
        <p:grpSpPr>
          <a:xfrm>
            <a:off x="516000" y="425108"/>
            <a:ext cx="5350895" cy="492443"/>
            <a:chOff x="516000" y="425108"/>
            <a:chExt cx="5350895" cy="492443"/>
          </a:xfrm>
        </p:grpSpPr>
        <p:cxnSp>
          <p:nvCxnSpPr>
            <p:cNvPr id="10" name="直接连接符 9">
              <a:extLst>
                <a:ext uri="{FF2B5EF4-FFF2-40B4-BE49-F238E27FC236}">
                  <a16:creationId xmlns:a16="http://schemas.microsoft.com/office/drawing/2014/main" id="{E5FAD8F0-DD73-C93D-8BD4-926786F3C41C}"/>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2BCC9485-FB4D-6369-1499-EFA94BC1DEF6}"/>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文本框 11">
              <a:extLst>
                <a:ext uri="{FF2B5EF4-FFF2-40B4-BE49-F238E27FC236}">
                  <a16:creationId xmlns:a16="http://schemas.microsoft.com/office/drawing/2014/main" id="{81F41F94-A647-3D7D-6966-A1750AFEC865}"/>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3" name="文本框 12">
              <a:extLst>
                <a:ext uri="{FF2B5EF4-FFF2-40B4-BE49-F238E27FC236}">
                  <a16:creationId xmlns:a16="http://schemas.microsoft.com/office/drawing/2014/main" id="{1B1C9222-E053-9F80-8D48-00B4F0D074DB}"/>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4" name="文本框 1">
            <a:extLst>
              <a:ext uri="{FF2B5EF4-FFF2-40B4-BE49-F238E27FC236}">
                <a16:creationId xmlns:a16="http://schemas.microsoft.com/office/drawing/2014/main" id="{78E852C6-9641-024F-0DE8-F863B8E4A1CD}"/>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4.4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谱聚类</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5462" y="1417293"/>
            <a:ext cx="10968990" cy="1337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dirty="0"/>
              <a:t>Mini Batch K-Means算法是K-Means算法的一种优化变种，采用小规模的数据子集(每次训练使用的数据集是在训练算法的时候随机抽取的数据子集)减少计算时间，同时试图优化目标函数；Mini Batch K-Means算法可以减少K-Means算法的收敛时间，而且产生的结果效果只是略差于标准K-Means算法</a:t>
            </a:r>
            <a:r>
              <a:rPr lang="zh-CN" dirty="0"/>
              <a:t>。</a:t>
            </a:r>
          </a:p>
        </p:txBody>
      </p:sp>
      <p:pic>
        <p:nvPicPr>
          <p:cNvPr id="6" name="图片 5"/>
          <p:cNvPicPr>
            <a:picLocks noChangeAspect="1"/>
          </p:cNvPicPr>
          <p:nvPr/>
        </p:nvPicPr>
        <p:blipFill>
          <a:blip r:embed="rId2"/>
          <a:srcRect l="7058" t="4821" r="5846"/>
          <a:stretch>
            <a:fillRect/>
          </a:stretch>
        </p:blipFill>
        <p:spPr>
          <a:xfrm>
            <a:off x="6797253" y="2861844"/>
            <a:ext cx="4380230" cy="3209290"/>
          </a:xfrm>
          <a:prstGeom prst="rect">
            <a:avLst/>
          </a:prstGeom>
        </p:spPr>
      </p:pic>
      <p:pic>
        <p:nvPicPr>
          <p:cNvPr id="8" name="图片 7"/>
          <p:cNvPicPr>
            <a:picLocks noChangeAspect="1"/>
          </p:cNvPicPr>
          <p:nvPr/>
        </p:nvPicPr>
        <p:blipFill>
          <a:blip r:embed="rId3"/>
          <a:srcRect l="3540" t="2861" r="4527" b="2623"/>
          <a:stretch>
            <a:fillRect/>
          </a:stretch>
        </p:blipFill>
        <p:spPr>
          <a:xfrm>
            <a:off x="1820969" y="3052662"/>
            <a:ext cx="3322320" cy="2827655"/>
          </a:xfrm>
          <a:prstGeom prst="rect">
            <a:avLst/>
          </a:prstGeom>
        </p:spPr>
      </p:pic>
      <p:sp>
        <p:nvSpPr>
          <p:cNvPr id="9" name="箭头: 下 5"/>
          <p:cNvSpPr/>
          <p:nvPr/>
        </p:nvSpPr>
        <p:spPr>
          <a:xfrm rot="16200000">
            <a:off x="5698702" y="3721445"/>
            <a:ext cx="650240" cy="1412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69982" y="6236377"/>
            <a:ext cx="4793826" cy="369332"/>
          </a:xfrm>
          <a:prstGeom prst="rect">
            <a:avLst/>
          </a:prstGeom>
          <a:noFill/>
        </p:spPr>
        <p:txBody>
          <a:bodyPr wrap="square" rtlCol="0">
            <a:spAutoFit/>
          </a:bodyPr>
          <a:lstStyle/>
          <a:p>
            <a:r>
              <a:rPr lang="en-US" altLang="zh-CN" b="1" dirty="0"/>
              <a:t>谱</a:t>
            </a:r>
            <a:r>
              <a:rPr lang="zh-CN" altLang="en-US" b="1" dirty="0"/>
              <a:t>聚类得到的各类模式图和统一后的模式图：</a:t>
            </a:r>
          </a:p>
        </p:txBody>
      </p:sp>
      <p:grpSp>
        <p:nvGrpSpPr>
          <p:cNvPr id="10" name="组合 9">
            <a:extLst>
              <a:ext uri="{FF2B5EF4-FFF2-40B4-BE49-F238E27FC236}">
                <a16:creationId xmlns:a16="http://schemas.microsoft.com/office/drawing/2014/main" id="{722EDF06-9C2F-2C12-D201-25DC86694C15}"/>
              </a:ext>
            </a:extLst>
          </p:cNvPr>
          <p:cNvGrpSpPr/>
          <p:nvPr/>
        </p:nvGrpSpPr>
        <p:grpSpPr>
          <a:xfrm>
            <a:off x="516000" y="425108"/>
            <a:ext cx="5350895" cy="492443"/>
            <a:chOff x="516000" y="425108"/>
            <a:chExt cx="5350895" cy="492443"/>
          </a:xfrm>
        </p:grpSpPr>
        <p:cxnSp>
          <p:nvCxnSpPr>
            <p:cNvPr id="11" name="直接连接符 10">
              <a:extLst>
                <a:ext uri="{FF2B5EF4-FFF2-40B4-BE49-F238E27FC236}">
                  <a16:creationId xmlns:a16="http://schemas.microsoft.com/office/drawing/2014/main" id="{A7D2A946-5041-5919-7A76-77C9200C7E81}"/>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9C63A765-0C2A-BC17-08E4-315C08843A7B}"/>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3A7910BD-F87F-F978-DC12-EA795F1F1C1A}"/>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4" name="文本框 13">
              <a:extLst>
                <a:ext uri="{FF2B5EF4-FFF2-40B4-BE49-F238E27FC236}">
                  <a16:creationId xmlns:a16="http://schemas.microsoft.com/office/drawing/2014/main" id="{1FCC982D-D9CC-A66B-3B4D-A6BE64C690AE}"/>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5" name="文本框 1">
            <a:extLst>
              <a:ext uri="{FF2B5EF4-FFF2-40B4-BE49-F238E27FC236}">
                <a16:creationId xmlns:a16="http://schemas.microsoft.com/office/drawing/2014/main" id="{87D127BE-95C1-C150-24DC-02766FDF9F53}"/>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4.5 mini batch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7570" y="1396516"/>
            <a:ext cx="10968990" cy="9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dirty="0"/>
              <a:t>聚合聚类（自下而上）是层次聚类算法中的一种，另一种是分裂聚类（自上而下）。</a:t>
            </a:r>
            <a:r>
              <a:rPr dirty="0"/>
              <a:t>聚合聚类开始时将每个样本分到一个类，之后将相距最近的两类合并，重复此操作直到满足停止条件。</a:t>
            </a:r>
          </a:p>
        </p:txBody>
      </p:sp>
      <p:sp>
        <p:nvSpPr>
          <p:cNvPr id="5" name="文本框 4"/>
          <p:cNvSpPr txBox="1"/>
          <p:nvPr/>
        </p:nvSpPr>
        <p:spPr>
          <a:xfrm>
            <a:off x="611560" y="2879218"/>
            <a:ext cx="5308006" cy="368300"/>
          </a:xfrm>
          <a:prstGeom prst="rect">
            <a:avLst/>
          </a:prstGeom>
          <a:noFill/>
        </p:spPr>
        <p:txBody>
          <a:bodyPr wrap="square" rtlCol="0">
            <a:spAutoFit/>
          </a:bodyPr>
          <a:lstStyle/>
          <a:p>
            <a:r>
              <a:rPr lang="zh-CN" altLang="en-US" b="1" dirty="0">
                <a:sym typeface="+mn-ea"/>
              </a:rPr>
              <a:t>聚合聚类</a:t>
            </a:r>
            <a:r>
              <a:rPr lang="zh-CN" altLang="en-US" b="1" dirty="0"/>
              <a:t>建模：</a:t>
            </a:r>
          </a:p>
        </p:txBody>
      </p:sp>
      <p:pic>
        <p:nvPicPr>
          <p:cNvPr id="10" name="图片 9"/>
          <p:cNvPicPr>
            <a:picLocks noChangeAspect="1"/>
          </p:cNvPicPr>
          <p:nvPr/>
        </p:nvPicPr>
        <p:blipFill>
          <a:blip r:embed="rId2"/>
          <a:stretch>
            <a:fillRect/>
          </a:stretch>
        </p:blipFill>
        <p:spPr>
          <a:xfrm>
            <a:off x="516000" y="3335020"/>
            <a:ext cx="4638675" cy="447675"/>
          </a:xfrm>
          <a:prstGeom prst="rect">
            <a:avLst/>
          </a:prstGeom>
        </p:spPr>
      </p:pic>
      <p:pic>
        <p:nvPicPr>
          <p:cNvPr id="11" name="图片 10"/>
          <p:cNvPicPr>
            <a:picLocks noChangeAspect="1"/>
          </p:cNvPicPr>
          <p:nvPr/>
        </p:nvPicPr>
        <p:blipFill>
          <a:blip r:embed="rId3"/>
          <a:srcRect l="3909" t="2389" r="4692" b="1439"/>
          <a:stretch>
            <a:fillRect/>
          </a:stretch>
        </p:blipFill>
        <p:spPr>
          <a:xfrm>
            <a:off x="6209030" y="3429000"/>
            <a:ext cx="3693795" cy="3172460"/>
          </a:xfrm>
          <a:prstGeom prst="rect">
            <a:avLst/>
          </a:prstGeom>
        </p:spPr>
      </p:pic>
      <p:sp>
        <p:nvSpPr>
          <p:cNvPr id="20" name="文本框 19"/>
          <p:cNvSpPr txBox="1"/>
          <p:nvPr/>
        </p:nvSpPr>
        <p:spPr>
          <a:xfrm>
            <a:off x="6096000" y="2879218"/>
            <a:ext cx="4436110" cy="368300"/>
          </a:xfrm>
          <a:prstGeom prst="rect">
            <a:avLst/>
          </a:prstGeom>
          <a:noFill/>
        </p:spPr>
        <p:txBody>
          <a:bodyPr wrap="square" rtlCol="0">
            <a:spAutoFit/>
          </a:bodyPr>
          <a:lstStyle/>
          <a:p>
            <a:r>
              <a:rPr lang="zh-CN" altLang="en-US" b="1" dirty="0">
                <a:sym typeface="+mn-ea"/>
              </a:rPr>
              <a:t>聚合聚类</a:t>
            </a:r>
            <a:r>
              <a:rPr lang="zh-CN" altLang="en-US" b="1" dirty="0"/>
              <a:t>得到的各类模式图：</a:t>
            </a:r>
          </a:p>
        </p:txBody>
      </p:sp>
      <p:grpSp>
        <p:nvGrpSpPr>
          <p:cNvPr id="8" name="组合 7">
            <a:extLst>
              <a:ext uri="{FF2B5EF4-FFF2-40B4-BE49-F238E27FC236}">
                <a16:creationId xmlns:a16="http://schemas.microsoft.com/office/drawing/2014/main" id="{960B7389-AC3C-586D-DD7D-DB26655AE9E5}"/>
              </a:ext>
            </a:extLst>
          </p:cNvPr>
          <p:cNvGrpSpPr/>
          <p:nvPr/>
        </p:nvGrpSpPr>
        <p:grpSpPr>
          <a:xfrm>
            <a:off x="516000" y="425108"/>
            <a:ext cx="5350895" cy="492443"/>
            <a:chOff x="516000" y="425108"/>
            <a:chExt cx="5350895" cy="492443"/>
          </a:xfrm>
        </p:grpSpPr>
        <p:cxnSp>
          <p:nvCxnSpPr>
            <p:cNvPr id="9" name="直接连接符 8">
              <a:extLst>
                <a:ext uri="{FF2B5EF4-FFF2-40B4-BE49-F238E27FC236}">
                  <a16:creationId xmlns:a16="http://schemas.microsoft.com/office/drawing/2014/main" id="{1C4A1922-877B-9205-AEE6-F573ECC567B8}"/>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ABCE8110-D0E0-0144-5C6A-3B430B53EA84}"/>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11956132-CF00-ABAA-9AB3-56676B0AC5B6}"/>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4" name="文本框 13">
              <a:extLst>
                <a:ext uri="{FF2B5EF4-FFF2-40B4-BE49-F238E27FC236}">
                  <a16:creationId xmlns:a16="http://schemas.microsoft.com/office/drawing/2014/main" id="{A40D67C1-1929-A7E4-31F7-F06AB15E575D}"/>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5" name="文本框 1">
            <a:extLst>
              <a:ext uri="{FF2B5EF4-FFF2-40B4-BE49-F238E27FC236}">
                <a16:creationId xmlns:a16="http://schemas.microsoft.com/office/drawing/2014/main" id="{3BB1A00C-54F4-CCA8-2F6A-9B33464A4218}"/>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4.6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聚合聚类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05</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模型的评估</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35791" y="2339449"/>
            <a:ext cx="559681" cy="559681"/>
            <a:chOff x="2235791" y="2339449"/>
            <a:chExt cx="559681" cy="559681"/>
          </a:xfrm>
        </p:grpSpPr>
        <p:sp>
          <p:nvSpPr>
            <p:cNvPr id="46" name="椭圆 45"/>
            <p:cNvSpPr/>
            <p:nvPr/>
          </p:nvSpPr>
          <p:spPr>
            <a:xfrm>
              <a:off x="223579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47" name="组合 46"/>
            <p:cNvGrpSpPr/>
            <p:nvPr/>
          </p:nvGrpSpPr>
          <p:grpSpPr>
            <a:xfrm>
              <a:off x="2359639" y="2463458"/>
              <a:ext cx="311984" cy="311662"/>
              <a:chOff x="7885113" y="400050"/>
              <a:chExt cx="1539876" cy="1538288"/>
            </a:xfrm>
            <a:solidFill>
              <a:schemeClr val="bg1"/>
            </a:solidFill>
            <a:effectLst/>
          </p:grpSpPr>
          <p:sp>
            <p:nvSpPr>
              <p:cNvPr id="48" name="Freeform 36"/>
              <p:cNvSpPr/>
              <p:nvPr/>
            </p:nvSpPr>
            <p:spPr bwMode="auto">
              <a:xfrm>
                <a:off x="8434388" y="949325"/>
                <a:ext cx="441325" cy="439738"/>
              </a:xfrm>
              <a:custGeom>
                <a:avLst/>
                <a:gdLst>
                  <a:gd name="T0" fmla="*/ 10 w 150"/>
                  <a:gd name="T1" fmla="*/ 103 h 150"/>
                  <a:gd name="T2" fmla="*/ 103 w 150"/>
                  <a:gd name="T3" fmla="*/ 10 h 150"/>
                  <a:gd name="T4" fmla="*/ 140 w 150"/>
                  <a:gd name="T5" fmla="*/ 10 h 150"/>
                  <a:gd name="T6" fmla="*/ 140 w 150"/>
                  <a:gd name="T7" fmla="*/ 10 h 150"/>
                  <a:gd name="T8" fmla="*/ 140 w 150"/>
                  <a:gd name="T9" fmla="*/ 47 h 150"/>
                  <a:gd name="T10" fmla="*/ 140 w 150"/>
                  <a:gd name="T11" fmla="*/ 47 h 150"/>
                  <a:gd name="T12" fmla="*/ 47 w 150"/>
                  <a:gd name="T13" fmla="*/ 140 h 150"/>
                  <a:gd name="T14" fmla="*/ 10 w 150"/>
                  <a:gd name="T15" fmla="*/ 140 h 150"/>
                  <a:gd name="T16" fmla="*/ 10 w 150"/>
                  <a:gd name="T17" fmla="*/ 140 h 150"/>
                  <a:gd name="T18" fmla="*/ 10 w 150"/>
                  <a:gd name="T19"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0" y="103"/>
                    </a:moveTo>
                    <a:cubicBezTo>
                      <a:pt x="103" y="10"/>
                      <a:pt x="103" y="10"/>
                      <a:pt x="103" y="10"/>
                    </a:cubicBezTo>
                    <a:cubicBezTo>
                      <a:pt x="113" y="0"/>
                      <a:pt x="129" y="0"/>
                      <a:pt x="140" y="10"/>
                    </a:cubicBezTo>
                    <a:cubicBezTo>
                      <a:pt x="140" y="10"/>
                      <a:pt x="140" y="10"/>
                      <a:pt x="140" y="10"/>
                    </a:cubicBezTo>
                    <a:cubicBezTo>
                      <a:pt x="150" y="21"/>
                      <a:pt x="150" y="37"/>
                      <a:pt x="140" y="47"/>
                    </a:cubicBezTo>
                    <a:cubicBezTo>
                      <a:pt x="140" y="47"/>
                      <a:pt x="140" y="47"/>
                      <a:pt x="140" y="47"/>
                    </a:cubicBezTo>
                    <a:cubicBezTo>
                      <a:pt x="47" y="140"/>
                      <a:pt x="47" y="140"/>
                      <a:pt x="47" y="140"/>
                    </a:cubicBezTo>
                    <a:cubicBezTo>
                      <a:pt x="37" y="150"/>
                      <a:pt x="21" y="150"/>
                      <a:pt x="10" y="140"/>
                    </a:cubicBezTo>
                    <a:cubicBezTo>
                      <a:pt x="10" y="140"/>
                      <a:pt x="10" y="140"/>
                      <a:pt x="10" y="140"/>
                    </a:cubicBezTo>
                    <a:cubicBezTo>
                      <a:pt x="0" y="129"/>
                      <a:pt x="0" y="113"/>
                      <a:pt x="1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49" name="Freeform 37"/>
              <p:cNvSpPr/>
              <p:nvPr/>
            </p:nvSpPr>
            <p:spPr bwMode="auto">
              <a:xfrm>
                <a:off x="8540751" y="400050"/>
                <a:ext cx="884238" cy="884238"/>
              </a:xfrm>
              <a:custGeom>
                <a:avLst/>
                <a:gdLst>
                  <a:gd name="T0" fmla="*/ 19 w 301"/>
                  <a:gd name="T1" fmla="*/ 232 h 301"/>
                  <a:gd name="T2" fmla="*/ 53 w 301"/>
                  <a:gd name="T3" fmla="*/ 198 h 301"/>
                  <a:gd name="T4" fmla="*/ 71 w 301"/>
                  <a:gd name="T5" fmla="*/ 140 h 301"/>
                  <a:gd name="T6" fmla="*/ 138 w 301"/>
                  <a:gd name="T7" fmla="*/ 72 h 301"/>
                  <a:gd name="T8" fmla="*/ 229 w 301"/>
                  <a:gd name="T9" fmla="*/ 72 h 301"/>
                  <a:gd name="T10" fmla="*/ 229 w 301"/>
                  <a:gd name="T11" fmla="*/ 162 h 301"/>
                  <a:gd name="T12" fmla="*/ 161 w 301"/>
                  <a:gd name="T13" fmla="*/ 230 h 301"/>
                  <a:gd name="T14" fmla="*/ 161 w 301"/>
                  <a:gd name="T15" fmla="*/ 230 h 301"/>
                  <a:gd name="T16" fmla="*/ 103 w 301"/>
                  <a:gd name="T17" fmla="*/ 247 h 301"/>
                  <a:gd name="T18" fmla="*/ 69 w 301"/>
                  <a:gd name="T19" fmla="*/ 281 h 301"/>
                  <a:gd name="T20" fmla="*/ 192 w 301"/>
                  <a:gd name="T21" fmla="*/ 261 h 301"/>
                  <a:gd name="T22" fmla="*/ 192 w 301"/>
                  <a:gd name="T23" fmla="*/ 261 h 301"/>
                  <a:gd name="T24" fmla="*/ 259 w 301"/>
                  <a:gd name="T25" fmla="*/ 193 h 301"/>
                  <a:gd name="T26" fmla="*/ 259 w 301"/>
                  <a:gd name="T27" fmla="*/ 41 h 301"/>
                  <a:gd name="T28" fmla="*/ 108 w 301"/>
                  <a:gd name="T29" fmla="*/ 41 h 301"/>
                  <a:gd name="T30" fmla="*/ 40 w 301"/>
                  <a:gd name="T31" fmla="*/ 109 h 301"/>
                  <a:gd name="T32" fmla="*/ 19 w 301"/>
                  <a:gd name="T33" fmla="*/ 23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19" y="232"/>
                    </a:moveTo>
                    <a:cubicBezTo>
                      <a:pt x="53" y="198"/>
                      <a:pt x="53" y="198"/>
                      <a:pt x="53" y="198"/>
                    </a:cubicBezTo>
                    <a:cubicBezTo>
                      <a:pt x="49" y="178"/>
                      <a:pt x="55" y="156"/>
                      <a:pt x="71" y="140"/>
                    </a:cubicBezTo>
                    <a:cubicBezTo>
                      <a:pt x="138" y="72"/>
                      <a:pt x="138" y="72"/>
                      <a:pt x="138" y="72"/>
                    </a:cubicBezTo>
                    <a:cubicBezTo>
                      <a:pt x="163" y="47"/>
                      <a:pt x="204" y="47"/>
                      <a:pt x="229" y="72"/>
                    </a:cubicBezTo>
                    <a:cubicBezTo>
                      <a:pt x="254" y="97"/>
                      <a:pt x="254" y="138"/>
                      <a:pt x="229" y="162"/>
                    </a:cubicBezTo>
                    <a:cubicBezTo>
                      <a:pt x="161" y="230"/>
                      <a:pt x="161" y="230"/>
                      <a:pt x="161" y="230"/>
                    </a:cubicBezTo>
                    <a:cubicBezTo>
                      <a:pt x="161" y="230"/>
                      <a:pt x="161" y="230"/>
                      <a:pt x="161" y="230"/>
                    </a:cubicBezTo>
                    <a:cubicBezTo>
                      <a:pt x="145" y="246"/>
                      <a:pt x="123" y="252"/>
                      <a:pt x="103" y="247"/>
                    </a:cubicBezTo>
                    <a:cubicBezTo>
                      <a:pt x="69" y="281"/>
                      <a:pt x="69" y="281"/>
                      <a:pt x="69" y="281"/>
                    </a:cubicBezTo>
                    <a:cubicBezTo>
                      <a:pt x="109" y="301"/>
                      <a:pt x="158" y="294"/>
                      <a:pt x="192" y="261"/>
                    </a:cubicBezTo>
                    <a:cubicBezTo>
                      <a:pt x="192" y="261"/>
                      <a:pt x="192" y="261"/>
                      <a:pt x="192" y="261"/>
                    </a:cubicBezTo>
                    <a:cubicBezTo>
                      <a:pt x="259" y="193"/>
                      <a:pt x="259" y="193"/>
                      <a:pt x="259" y="193"/>
                    </a:cubicBezTo>
                    <a:cubicBezTo>
                      <a:pt x="301" y="151"/>
                      <a:pt x="301" y="83"/>
                      <a:pt x="259" y="41"/>
                    </a:cubicBezTo>
                    <a:cubicBezTo>
                      <a:pt x="217" y="0"/>
                      <a:pt x="150" y="0"/>
                      <a:pt x="108" y="41"/>
                    </a:cubicBezTo>
                    <a:cubicBezTo>
                      <a:pt x="40" y="109"/>
                      <a:pt x="40" y="109"/>
                      <a:pt x="40" y="109"/>
                    </a:cubicBezTo>
                    <a:cubicBezTo>
                      <a:pt x="7" y="142"/>
                      <a:pt x="0" y="192"/>
                      <a:pt x="19" y="2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0" name="Freeform 38"/>
              <p:cNvSpPr/>
              <p:nvPr/>
            </p:nvSpPr>
            <p:spPr bwMode="auto">
              <a:xfrm>
                <a:off x="7885113" y="1055688"/>
                <a:ext cx="884238" cy="882650"/>
              </a:xfrm>
              <a:custGeom>
                <a:avLst/>
                <a:gdLst>
                  <a:gd name="T0" fmla="*/ 261 w 301"/>
                  <a:gd name="T1" fmla="*/ 192 h 301"/>
                  <a:gd name="T2" fmla="*/ 281 w 301"/>
                  <a:gd name="T3" fmla="*/ 69 h 301"/>
                  <a:gd name="T4" fmla="*/ 247 w 301"/>
                  <a:gd name="T5" fmla="*/ 103 h 301"/>
                  <a:gd name="T6" fmla="*/ 230 w 301"/>
                  <a:gd name="T7" fmla="*/ 161 h 301"/>
                  <a:gd name="T8" fmla="*/ 162 w 301"/>
                  <a:gd name="T9" fmla="*/ 229 h 301"/>
                  <a:gd name="T10" fmla="*/ 162 w 301"/>
                  <a:gd name="T11" fmla="*/ 229 h 301"/>
                  <a:gd name="T12" fmla="*/ 72 w 301"/>
                  <a:gd name="T13" fmla="*/ 229 h 301"/>
                  <a:gd name="T14" fmla="*/ 72 w 301"/>
                  <a:gd name="T15" fmla="*/ 138 h 301"/>
                  <a:gd name="T16" fmla="*/ 140 w 301"/>
                  <a:gd name="T17" fmla="*/ 71 h 301"/>
                  <a:gd name="T18" fmla="*/ 198 w 301"/>
                  <a:gd name="T19" fmla="*/ 54 h 301"/>
                  <a:gd name="T20" fmla="*/ 232 w 301"/>
                  <a:gd name="T21" fmla="*/ 19 h 301"/>
                  <a:gd name="T22" fmla="*/ 109 w 301"/>
                  <a:gd name="T23" fmla="*/ 40 h 301"/>
                  <a:gd name="T24" fmla="*/ 41 w 301"/>
                  <a:gd name="T25" fmla="*/ 108 h 301"/>
                  <a:gd name="T26" fmla="*/ 41 w 301"/>
                  <a:gd name="T27" fmla="*/ 259 h 301"/>
                  <a:gd name="T28" fmla="*/ 193 w 301"/>
                  <a:gd name="T29" fmla="*/ 259 h 301"/>
                  <a:gd name="T30" fmla="*/ 193 w 301"/>
                  <a:gd name="T31" fmla="*/ 259 h 301"/>
                  <a:gd name="T32" fmla="*/ 261 w 301"/>
                  <a:gd name="T33" fmla="*/ 19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261" y="192"/>
                    </a:moveTo>
                    <a:cubicBezTo>
                      <a:pt x="294" y="158"/>
                      <a:pt x="301" y="109"/>
                      <a:pt x="281" y="69"/>
                    </a:cubicBezTo>
                    <a:cubicBezTo>
                      <a:pt x="247" y="103"/>
                      <a:pt x="247" y="103"/>
                      <a:pt x="247" y="103"/>
                    </a:cubicBezTo>
                    <a:cubicBezTo>
                      <a:pt x="252" y="123"/>
                      <a:pt x="246" y="145"/>
                      <a:pt x="230" y="161"/>
                    </a:cubicBezTo>
                    <a:cubicBezTo>
                      <a:pt x="162" y="229"/>
                      <a:pt x="162" y="229"/>
                      <a:pt x="162" y="229"/>
                    </a:cubicBezTo>
                    <a:cubicBezTo>
                      <a:pt x="162" y="229"/>
                      <a:pt x="162" y="229"/>
                      <a:pt x="162" y="229"/>
                    </a:cubicBezTo>
                    <a:cubicBezTo>
                      <a:pt x="137" y="254"/>
                      <a:pt x="97" y="254"/>
                      <a:pt x="72" y="229"/>
                    </a:cubicBezTo>
                    <a:cubicBezTo>
                      <a:pt x="47" y="204"/>
                      <a:pt x="47" y="163"/>
                      <a:pt x="72" y="138"/>
                    </a:cubicBezTo>
                    <a:cubicBezTo>
                      <a:pt x="140" y="71"/>
                      <a:pt x="140" y="71"/>
                      <a:pt x="140" y="71"/>
                    </a:cubicBezTo>
                    <a:cubicBezTo>
                      <a:pt x="156" y="55"/>
                      <a:pt x="178" y="49"/>
                      <a:pt x="198" y="54"/>
                    </a:cubicBezTo>
                    <a:cubicBezTo>
                      <a:pt x="232" y="19"/>
                      <a:pt x="232" y="19"/>
                      <a:pt x="232" y="19"/>
                    </a:cubicBezTo>
                    <a:cubicBezTo>
                      <a:pt x="192" y="0"/>
                      <a:pt x="142" y="7"/>
                      <a:pt x="109" y="40"/>
                    </a:cubicBezTo>
                    <a:cubicBezTo>
                      <a:pt x="41" y="108"/>
                      <a:pt x="41" y="108"/>
                      <a:pt x="41" y="108"/>
                    </a:cubicBezTo>
                    <a:cubicBezTo>
                      <a:pt x="0" y="150"/>
                      <a:pt x="0" y="218"/>
                      <a:pt x="41" y="259"/>
                    </a:cubicBezTo>
                    <a:cubicBezTo>
                      <a:pt x="83" y="301"/>
                      <a:pt x="151" y="301"/>
                      <a:pt x="193" y="259"/>
                    </a:cubicBezTo>
                    <a:cubicBezTo>
                      <a:pt x="193" y="259"/>
                      <a:pt x="193" y="259"/>
                      <a:pt x="193" y="259"/>
                    </a:cubicBezTo>
                    <a:lnTo>
                      <a:pt x="261"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1" name="组合 10"/>
          <p:cNvGrpSpPr/>
          <p:nvPr/>
        </p:nvGrpSpPr>
        <p:grpSpPr>
          <a:xfrm>
            <a:off x="6762731" y="2339449"/>
            <a:ext cx="559681" cy="559681"/>
            <a:chOff x="6762731" y="2339449"/>
            <a:chExt cx="559681" cy="559681"/>
          </a:xfrm>
        </p:grpSpPr>
        <p:sp>
          <p:nvSpPr>
            <p:cNvPr id="75" name="椭圆 74"/>
            <p:cNvSpPr/>
            <p:nvPr/>
          </p:nvSpPr>
          <p:spPr>
            <a:xfrm>
              <a:off x="676273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76" name="组合 75"/>
            <p:cNvGrpSpPr/>
            <p:nvPr/>
          </p:nvGrpSpPr>
          <p:grpSpPr>
            <a:xfrm>
              <a:off x="6867070" y="2493501"/>
              <a:ext cx="351002" cy="251577"/>
              <a:chOff x="6510338" y="3348038"/>
              <a:chExt cx="739776" cy="530226"/>
            </a:xfrm>
            <a:solidFill>
              <a:schemeClr val="bg1"/>
            </a:solidFill>
            <a:effectLst/>
          </p:grpSpPr>
          <p:sp>
            <p:nvSpPr>
              <p:cNvPr id="77" name="Freeform 44"/>
              <p:cNvSpPr>
                <a:spLocks noEditPoints="1"/>
              </p:cNvSpPr>
              <p:nvPr/>
            </p:nvSpPr>
            <p:spPr bwMode="auto">
              <a:xfrm>
                <a:off x="6673851" y="3348038"/>
                <a:ext cx="412750" cy="527050"/>
              </a:xfrm>
              <a:custGeom>
                <a:avLst/>
                <a:gdLst>
                  <a:gd name="T0" fmla="*/ 141 w 141"/>
                  <a:gd name="T1" fmla="*/ 28 h 180"/>
                  <a:gd name="T2" fmla="*/ 99 w 141"/>
                  <a:gd name="T3" fmla="*/ 28 h 180"/>
                  <a:gd name="T4" fmla="*/ 99 w 141"/>
                  <a:gd name="T5" fmla="*/ 15 h 180"/>
                  <a:gd name="T6" fmla="*/ 87 w 141"/>
                  <a:gd name="T7" fmla="*/ 0 h 180"/>
                  <a:gd name="T8" fmla="*/ 51 w 141"/>
                  <a:gd name="T9" fmla="*/ 0 h 180"/>
                  <a:gd name="T10" fmla="*/ 38 w 141"/>
                  <a:gd name="T11" fmla="*/ 15 h 180"/>
                  <a:gd name="T12" fmla="*/ 38 w 141"/>
                  <a:gd name="T13" fmla="*/ 28 h 180"/>
                  <a:gd name="T14" fmla="*/ 0 w 141"/>
                  <a:gd name="T15" fmla="*/ 28 h 180"/>
                  <a:gd name="T16" fmla="*/ 0 w 141"/>
                  <a:gd name="T17" fmla="*/ 180 h 180"/>
                  <a:gd name="T18" fmla="*/ 141 w 141"/>
                  <a:gd name="T19" fmla="*/ 180 h 180"/>
                  <a:gd name="T20" fmla="*/ 141 w 141"/>
                  <a:gd name="T21" fmla="*/ 28 h 180"/>
                  <a:gd name="T22" fmla="*/ 89 w 141"/>
                  <a:gd name="T23" fmla="*/ 26 h 180"/>
                  <a:gd name="T24" fmla="*/ 88 w 141"/>
                  <a:gd name="T25" fmla="*/ 28 h 180"/>
                  <a:gd name="T26" fmla="*/ 50 w 141"/>
                  <a:gd name="T27" fmla="*/ 28 h 180"/>
                  <a:gd name="T28" fmla="*/ 49 w 141"/>
                  <a:gd name="T29" fmla="*/ 26 h 180"/>
                  <a:gd name="T30" fmla="*/ 49 w 141"/>
                  <a:gd name="T31" fmla="*/ 14 h 180"/>
                  <a:gd name="T32" fmla="*/ 53 w 141"/>
                  <a:gd name="T33" fmla="*/ 10 h 180"/>
                  <a:gd name="T34" fmla="*/ 85 w 141"/>
                  <a:gd name="T35" fmla="*/ 10 h 180"/>
                  <a:gd name="T36" fmla="*/ 89 w 141"/>
                  <a:gd name="T37" fmla="*/ 14 h 180"/>
                  <a:gd name="T38" fmla="*/ 89 w 141"/>
                  <a:gd name="T39"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180">
                    <a:moveTo>
                      <a:pt x="141" y="28"/>
                    </a:moveTo>
                    <a:cubicBezTo>
                      <a:pt x="99" y="28"/>
                      <a:pt x="99" y="28"/>
                      <a:pt x="99" y="28"/>
                    </a:cubicBezTo>
                    <a:cubicBezTo>
                      <a:pt x="99" y="15"/>
                      <a:pt x="99" y="15"/>
                      <a:pt x="99" y="15"/>
                    </a:cubicBezTo>
                    <a:cubicBezTo>
                      <a:pt x="99" y="6"/>
                      <a:pt x="94" y="0"/>
                      <a:pt x="87" y="0"/>
                    </a:cubicBezTo>
                    <a:cubicBezTo>
                      <a:pt x="51" y="0"/>
                      <a:pt x="51" y="0"/>
                      <a:pt x="51" y="0"/>
                    </a:cubicBezTo>
                    <a:cubicBezTo>
                      <a:pt x="44" y="0"/>
                      <a:pt x="38" y="6"/>
                      <a:pt x="38" y="15"/>
                    </a:cubicBezTo>
                    <a:cubicBezTo>
                      <a:pt x="38" y="28"/>
                      <a:pt x="38" y="28"/>
                      <a:pt x="38" y="28"/>
                    </a:cubicBezTo>
                    <a:cubicBezTo>
                      <a:pt x="0" y="28"/>
                      <a:pt x="0" y="28"/>
                      <a:pt x="0" y="28"/>
                    </a:cubicBezTo>
                    <a:cubicBezTo>
                      <a:pt x="0" y="180"/>
                      <a:pt x="0" y="180"/>
                      <a:pt x="0" y="180"/>
                    </a:cubicBezTo>
                    <a:cubicBezTo>
                      <a:pt x="141" y="180"/>
                      <a:pt x="141" y="180"/>
                      <a:pt x="141" y="180"/>
                    </a:cubicBezTo>
                    <a:lnTo>
                      <a:pt x="141" y="28"/>
                    </a:lnTo>
                    <a:close/>
                    <a:moveTo>
                      <a:pt x="89" y="26"/>
                    </a:moveTo>
                    <a:cubicBezTo>
                      <a:pt x="89" y="27"/>
                      <a:pt x="89" y="28"/>
                      <a:pt x="88" y="28"/>
                    </a:cubicBezTo>
                    <a:cubicBezTo>
                      <a:pt x="50" y="28"/>
                      <a:pt x="50" y="28"/>
                      <a:pt x="50" y="28"/>
                    </a:cubicBezTo>
                    <a:cubicBezTo>
                      <a:pt x="50" y="28"/>
                      <a:pt x="49" y="27"/>
                      <a:pt x="49" y="26"/>
                    </a:cubicBezTo>
                    <a:cubicBezTo>
                      <a:pt x="49" y="14"/>
                      <a:pt x="49" y="14"/>
                      <a:pt x="49" y="14"/>
                    </a:cubicBezTo>
                    <a:cubicBezTo>
                      <a:pt x="49" y="12"/>
                      <a:pt x="51" y="10"/>
                      <a:pt x="53" y="10"/>
                    </a:cubicBezTo>
                    <a:cubicBezTo>
                      <a:pt x="85" y="10"/>
                      <a:pt x="85" y="10"/>
                      <a:pt x="85" y="10"/>
                    </a:cubicBezTo>
                    <a:cubicBezTo>
                      <a:pt x="87" y="10"/>
                      <a:pt x="89" y="12"/>
                      <a:pt x="89" y="14"/>
                    </a:cubicBezTo>
                    <a:lnTo>
                      <a:pt x="89"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8" name="Freeform 45"/>
              <p:cNvSpPr/>
              <p:nvPr/>
            </p:nvSpPr>
            <p:spPr bwMode="auto">
              <a:xfrm>
                <a:off x="6510338" y="3432176"/>
                <a:ext cx="128588" cy="446088"/>
              </a:xfrm>
              <a:custGeom>
                <a:avLst/>
                <a:gdLst>
                  <a:gd name="T0" fmla="*/ 0 w 44"/>
                  <a:gd name="T1" fmla="*/ 33 h 152"/>
                  <a:gd name="T2" fmla="*/ 3 w 44"/>
                  <a:gd name="T3" fmla="*/ 124 h 152"/>
                  <a:gd name="T4" fmla="*/ 30 w 44"/>
                  <a:gd name="T5" fmla="*/ 152 h 152"/>
                  <a:gd name="T6" fmla="*/ 44 w 44"/>
                  <a:gd name="T7" fmla="*/ 152 h 152"/>
                  <a:gd name="T8" fmla="*/ 44 w 44"/>
                  <a:gd name="T9" fmla="*/ 0 h 152"/>
                  <a:gd name="T10" fmla="*/ 28 w 44"/>
                  <a:gd name="T11" fmla="*/ 0 h 152"/>
                  <a:gd name="T12" fmla="*/ 0 w 44"/>
                  <a:gd name="T13" fmla="*/ 33 h 152"/>
                </a:gdLst>
                <a:ahLst/>
                <a:cxnLst>
                  <a:cxn ang="0">
                    <a:pos x="T0" y="T1"/>
                  </a:cxn>
                  <a:cxn ang="0">
                    <a:pos x="T2" y="T3"/>
                  </a:cxn>
                  <a:cxn ang="0">
                    <a:pos x="T4" y="T5"/>
                  </a:cxn>
                  <a:cxn ang="0">
                    <a:pos x="T6" y="T7"/>
                  </a:cxn>
                  <a:cxn ang="0">
                    <a:pos x="T8" y="T9"/>
                  </a:cxn>
                  <a:cxn ang="0">
                    <a:pos x="T10" y="T11"/>
                  </a:cxn>
                  <a:cxn ang="0">
                    <a:pos x="T12" y="T13"/>
                  </a:cxn>
                </a:cxnLst>
                <a:rect l="0" t="0" r="r" b="b"/>
                <a:pathLst>
                  <a:path w="44" h="152">
                    <a:moveTo>
                      <a:pt x="0" y="33"/>
                    </a:moveTo>
                    <a:cubicBezTo>
                      <a:pt x="3" y="124"/>
                      <a:pt x="3" y="124"/>
                      <a:pt x="3" y="124"/>
                    </a:cubicBezTo>
                    <a:cubicBezTo>
                      <a:pt x="3" y="140"/>
                      <a:pt x="12" y="152"/>
                      <a:pt x="30" y="152"/>
                    </a:cubicBezTo>
                    <a:cubicBezTo>
                      <a:pt x="44" y="152"/>
                      <a:pt x="44" y="152"/>
                      <a:pt x="44" y="152"/>
                    </a:cubicBezTo>
                    <a:cubicBezTo>
                      <a:pt x="44" y="0"/>
                      <a:pt x="44" y="0"/>
                      <a:pt x="44" y="0"/>
                    </a:cubicBezTo>
                    <a:cubicBezTo>
                      <a:pt x="28" y="0"/>
                      <a:pt x="28" y="0"/>
                      <a:pt x="28" y="0"/>
                    </a:cubicBezTo>
                    <a:cubicBezTo>
                      <a:pt x="9" y="0"/>
                      <a:pt x="0" y="1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9" name="Freeform 46"/>
              <p:cNvSpPr/>
              <p:nvPr/>
            </p:nvSpPr>
            <p:spPr bwMode="auto">
              <a:xfrm>
                <a:off x="7121526" y="3429001"/>
                <a:ext cx="128588" cy="449263"/>
              </a:xfrm>
              <a:custGeom>
                <a:avLst/>
                <a:gdLst>
                  <a:gd name="T0" fmla="*/ 44 w 44"/>
                  <a:gd name="T1" fmla="*/ 125 h 153"/>
                  <a:gd name="T2" fmla="*/ 44 w 44"/>
                  <a:gd name="T3" fmla="*/ 34 h 153"/>
                  <a:gd name="T4" fmla="*/ 18 w 44"/>
                  <a:gd name="T5" fmla="*/ 0 h 153"/>
                  <a:gd name="T6" fmla="*/ 0 w 44"/>
                  <a:gd name="T7" fmla="*/ 0 h 153"/>
                  <a:gd name="T8" fmla="*/ 0 w 44"/>
                  <a:gd name="T9" fmla="*/ 153 h 153"/>
                  <a:gd name="T10" fmla="*/ 18 w 44"/>
                  <a:gd name="T11" fmla="*/ 153 h 153"/>
                  <a:gd name="T12" fmla="*/ 44 w 44"/>
                  <a:gd name="T13" fmla="*/ 125 h 153"/>
                </a:gdLst>
                <a:ahLst/>
                <a:cxnLst>
                  <a:cxn ang="0">
                    <a:pos x="T0" y="T1"/>
                  </a:cxn>
                  <a:cxn ang="0">
                    <a:pos x="T2" y="T3"/>
                  </a:cxn>
                  <a:cxn ang="0">
                    <a:pos x="T4" y="T5"/>
                  </a:cxn>
                  <a:cxn ang="0">
                    <a:pos x="T6" y="T7"/>
                  </a:cxn>
                  <a:cxn ang="0">
                    <a:pos x="T8" y="T9"/>
                  </a:cxn>
                  <a:cxn ang="0">
                    <a:pos x="T10" y="T11"/>
                  </a:cxn>
                  <a:cxn ang="0">
                    <a:pos x="T12" y="T13"/>
                  </a:cxn>
                </a:cxnLst>
                <a:rect l="0" t="0" r="r" b="b"/>
                <a:pathLst>
                  <a:path w="44" h="153">
                    <a:moveTo>
                      <a:pt x="44" y="125"/>
                    </a:moveTo>
                    <a:cubicBezTo>
                      <a:pt x="44" y="34"/>
                      <a:pt x="44" y="34"/>
                      <a:pt x="44" y="34"/>
                    </a:cubicBezTo>
                    <a:cubicBezTo>
                      <a:pt x="44" y="13"/>
                      <a:pt x="33" y="0"/>
                      <a:pt x="18" y="0"/>
                    </a:cubicBezTo>
                    <a:cubicBezTo>
                      <a:pt x="0" y="0"/>
                      <a:pt x="0" y="0"/>
                      <a:pt x="0" y="0"/>
                    </a:cubicBezTo>
                    <a:cubicBezTo>
                      <a:pt x="0" y="153"/>
                      <a:pt x="0" y="153"/>
                      <a:pt x="0" y="153"/>
                    </a:cubicBezTo>
                    <a:cubicBezTo>
                      <a:pt x="18" y="153"/>
                      <a:pt x="18" y="153"/>
                      <a:pt x="18" y="153"/>
                    </a:cubicBezTo>
                    <a:cubicBezTo>
                      <a:pt x="33" y="153"/>
                      <a:pt x="44" y="143"/>
                      <a:pt x="4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sp>
        <p:nvSpPr>
          <p:cNvPr id="92" name="文本框 1"/>
          <p:cNvSpPr txBox="1"/>
          <p:nvPr/>
        </p:nvSpPr>
        <p:spPr>
          <a:xfrm>
            <a:off x="2788795" y="24026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轮廓系数</a:t>
            </a:r>
          </a:p>
        </p:txBody>
      </p:sp>
      <p:sp>
        <p:nvSpPr>
          <p:cNvPr id="116" name="文本框 1"/>
          <p:cNvSpPr txBox="1"/>
          <p:nvPr/>
        </p:nvSpPr>
        <p:spPr>
          <a:xfrm>
            <a:off x="7426751" y="240264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手肘法</a:t>
            </a:r>
          </a:p>
        </p:txBody>
      </p:sp>
      <p:grpSp>
        <p:nvGrpSpPr>
          <p:cNvPr id="15" name="组合 14"/>
          <p:cNvGrpSpPr/>
          <p:nvPr/>
        </p:nvGrpSpPr>
        <p:grpSpPr>
          <a:xfrm>
            <a:off x="2235791" y="3525334"/>
            <a:ext cx="559681" cy="559681"/>
            <a:chOff x="2235791" y="3525334"/>
            <a:chExt cx="559681" cy="559681"/>
          </a:xfrm>
        </p:grpSpPr>
        <p:sp>
          <p:nvSpPr>
            <p:cNvPr id="52" name="椭圆 51"/>
            <p:cNvSpPr/>
            <p:nvPr/>
          </p:nvSpPr>
          <p:spPr>
            <a:xfrm>
              <a:off x="223579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53" name="组合 52"/>
            <p:cNvGrpSpPr/>
            <p:nvPr/>
          </p:nvGrpSpPr>
          <p:grpSpPr>
            <a:xfrm>
              <a:off x="2341949" y="3695658"/>
              <a:ext cx="347364" cy="219032"/>
              <a:chOff x="5262563" y="628650"/>
              <a:chExt cx="1714501" cy="1081088"/>
            </a:xfrm>
            <a:solidFill>
              <a:schemeClr val="bg1"/>
            </a:solidFill>
            <a:effectLst/>
          </p:grpSpPr>
          <p:sp>
            <p:nvSpPr>
              <p:cNvPr id="54" name="Freeform 30"/>
              <p:cNvSpPr/>
              <p:nvPr/>
            </p:nvSpPr>
            <p:spPr bwMode="auto">
              <a:xfrm>
                <a:off x="5538788" y="1468438"/>
                <a:ext cx="1155700" cy="65088"/>
              </a:xfrm>
              <a:custGeom>
                <a:avLst/>
                <a:gdLst>
                  <a:gd name="T0" fmla="*/ 0 w 728"/>
                  <a:gd name="T1" fmla="*/ 41 h 41"/>
                  <a:gd name="T2" fmla="*/ 0 w 728"/>
                  <a:gd name="T3" fmla="*/ 0 h 41"/>
                  <a:gd name="T4" fmla="*/ 728 w 728"/>
                  <a:gd name="T5" fmla="*/ 0 h 41"/>
                  <a:gd name="T6" fmla="*/ 728 w 728"/>
                  <a:gd name="T7" fmla="*/ 41 h 41"/>
                  <a:gd name="T8" fmla="*/ 0 w 728"/>
                  <a:gd name="T9" fmla="*/ 41 h 41"/>
                  <a:gd name="T10" fmla="*/ 0 w 728"/>
                  <a:gd name="T11" fmla="*/ 41 h 41"/>
                </a:gdLst>
                <a:ahLst/>
                <a:cxnLst>
                  <a:cxn ang="0">
                    <a:pos x="T0" y="T1"/>
                  </a:cxn>
                  <a:cxn ang="0">
                    <a:pos x="T2" y="T3"/>
                  </a:cxn>
                  <a:cxn ang="0">
                    <a:pos x="T4" y="T5"/>
                  </a:cxn>
                  <a:cxn ang="0">
                    <a:pos x="T6" y="T7"/>
                  </a:cxn>
                  <a:cxn ang="0">
                    <a:pos x="T8" y="T9"/>
                  </a:cxn>
                  <a:cxn ang="0">
                    <a:pos x="T10" y="T11"/>
                  </a:cxn>
                </a:cxnLst>
                <a:rect l="0" t="0" r="r" b="b"/>
                <a:pathLst>
                  <a:path w="728" h="41">
                    <a:moveTo>
                      <a:pt x="0" y="41"/>
                    </a:moveTo>
                    <a:lnTo>
                      <a:pt x="0" y="0"/>
                    </a:lnTo>
                    <a:lnTo>
                      <a:pt x="728" y="0"/>
                    </a:lnTo>
                    <a:lnTo>
                      <a:pt x="728" y="41"/>
                    </a:lnTo>
                    <a:lnTo>
                      <a:pt x="0" y="41"/>
                    </a:lnTo>
                    <a:lnTo>
                      <a:pt x="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5" name="Freeform 31"/>
              <p:cNvSpPr/>
              <p:nvPr/>
            </p:nvSpPr>
            <p:spPr bwMode="auto">
              <a:xfrm>
                <a:off x="6088063" y="901700"/>
                <a:ext cx="65088" cy="587375"/>
              </a:xfrm>
              <a:custGeom>
                <a:avLst/>
                <a:gdLst>
                  <a:gd name="T0" fmla="*/ 0 w 41"/>
                  <a:gd name="T1" fmla="*/ 370 h 370"/>
                  <a:gd name="T2" fmla="*/ 0 w 41"/>
                  <a:gd name="T3" fmla="*/ 0 h 370"/>
                  <a:gd name="T4" fmla="*/ 41 w 41"/>
                  <a:gd name="T5" fmla="*/ 0 h 370"/>
                  <a:gd name="T6" fmla="*/ 41 w 41"/>
                  <a:gd name="T7" fmla="*/ 370 h 370"/>
                  <a:gd name="T8" fmla="*/ 0 w 41"/>
                  <a:gd name="T9" fmla="*/ 370 h 370"/>
                  <a:gd name="T10" fmla="*/ 0 w 41"/>
                  <a:gd name="T11" fmla="*/ 370 h 370"/>
                </a:gdLst>
                <a:ahLst/>
                <a:cxnLst>
                  <a:cxn ang="0">
                    <a:pos x="T0" y="T1"/>
                  </a:cxn>
                  <a:cxn ang="0">
                    <a:pos x="T2" y="T3"/>
                  </a:cxn>
                  <a:cxn ang="0">
                    <a:pos x="T4" y="T5"/>
                  </a:cxn>
                  <a:cxn ang="0">
                    <a:pos x="T6" y="T7"/>
                  </a:cxn>
                  <a:cxn ang="0">
                    <a:pos x="T8" y="T9"/>
                  </a:cxn>
                  <a:cxn ang="0">
                    <a:pos x="T10" y="T11"/>
                  </a:cxn>
                </a:cxnLst>
                <a:rect l="0" t="0" r="r" b="b"/>
                <a:pathLst>
                  <a:path w="41" h="370">
                    <a:moveTo>
                      <a:pt x="0" y="370"/>
                    </a:moveTo>
                    <a:lnTo>
                      <a:pt x="0" y="0"/>
                    </a:lnTo>
                    <a:lnTo>
                      <a:pt x="41" y="0"/>
                    </a:lnTo>
                    <a:lnTo>
                      <a:pt x="41" y="370"/>
                    </a:lnTo>
                    <a:lnTo>
                      <a:pt x="0" y="370"/>
                    </a:lnTo>
                    <a:lnTo>
                      <a:pt x="0" y="3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6" name="Freeform 32"/>
              <p:cNvSpPr/>
              <p:nvPr/>
            </p:nvSpPr>
            <p:spPr bwMode="auto">
              <a:xfrm>
                <a:off x="5262563" y="1292225"/>
                <a:ext cx="431800" cy="417513"/>
              </a:xfrm>
              <a:custGeom>
                <a:avLst/>
                <a:gdLst>
                  <a:gd name="T0" fmla="*/ 147 w 147"/>
                  <a:gd name="T1" fmla="*/ 120 h 142"/>
                  <a:gd name="T2" fmla="*/ 124 w 147"/>
                  <a:gd name="T3" fmla="*/ 142 h 142"/>
                  <a:gd name="T4" fmla="*/ 23 w 147"/>
                  <a:gd name="T5" fmla="*/ 142 h 142"/>
                  <a:gd name="T6" fmla="*/ 0 w 147"/>
                  <a:gd name="T7" fmla="*/ 120 h 142"/>
                  <a:gd name="T8" fmla="*/ 0 w 147"/>
                  <a:gd name="T9" fmla="*/ 22 h 142"/>
                  <a:gd name="T10" fmla="*/ 23 w 147"/>
                  <a:gd name="T11" fmla="*/ 0 h 142"/>
                  <a:gd name="T12" fmla="*/ 124 w 147"/>
                  <a:gd name="T13" fmla="*/ 0 h 142"/>
                  <a:gd name="T14" fmla="*/ 147 w 147"/>
                  <a:gd name="T15" fmla="*/ 22 h 142"/>
                  <a:gd name="T16" fmla="*/ 147 w 147"/>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2">
                    <a:moveTo>
                      <a:pt x="147" y="120"/>
                    </a:moveTo>
                    <a:cubicBezTo>
                      <a:pt x="147" y="132"/>
                      <a:pt x="137" y="142"/>
                      <a:pt x="124" y="142"/>
                    </a:cubicBezTo>
                    <a:cubicBezTo>
                      <a:pt x="23" y="142"/>
                      <a:pt x="23" y="142"/>
                      <a:pt x="23" y="142"/>
                    </a:cubicBezTo>
                    <a:cubicBezTo>
                      <a:pt x="10" y="142"/>
                      <a:pt x="0" y="132"/>
                      <a:pt x="0" y="120"/>
                    </a:cubicBezTo>
                    <a:cubicBezTo>
                      <a:pt x="0" y="22"/>
                      <a:pt x="0" y="22"/>
                      <a:pt x="0" y="22"/>
                    </a:cubicBezTo>
                    <a:cubicBezTo>
                      <a:pt x="0" y="10"/>
                      <a:pt x="10" y="0"/>
                      <a:pt x="23" y="0"/>
                    </a:cubicBezTo>
                    <a:cubicBezTo>
                      <a:pt x="124" y="0"/>
                      <a:pt x="124" y="0"/>
                      <a:pt x="124" y="0"/>
                    </a:cubicBezTo>
                    <a:cubicBezTo>
                      <a:pt x="137" y="0"/>
                      <a:pt x="147" y="10"/>
                      <a:pt x="147" y="22"/>
                    </a:cubicBezTo>
                    <a:lnTo>
                      <a:pt x="14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7" name="Freeform 33"/>
              <p:cNvSpPr/>
              <p:nvPr/>
            </p:nvSpPr>
            <p:spPr bwMode="auto">
              <a:xfrm>
                <a:off x="5907088" y="1292225"/>
                <a:ext cx="428625" cy="417513"/>
              </a:xfrm>
              <a:custGeom>
                <a:avLst/>
                <a:gdLst>
                  <a:gd name="T0" fmla="*/ 146 w 146"/>
                  <a:gd name="T1" fmla="*/ 120 h 142"/>
                  <a:gd name="T2" fmla="*/ 123 w 146"/>
                  <a:gd name="T3" fmla="*/ 142 h 142"/>
                  <a:gd name="T4" fmla="*/ 22 w 146"/>
                  <a:gd name="T5" fmla="*/ 142 h 142"/>
                  <a:gd name="T6" fmla="*/ 0 w 146"/>
                  <a:gd name="T7" fmla="*/ 120 h 142"/>
                  <a:gd name="T8" fmla="*/ 0 w 146"/>
                  <a:gd name="T9" fmla="*/ 22 h 142"/>
                  <a:gd name="T10" fmla="*/ 22 w 146"/>
                  <a:gd name="T11" fmla="*/ 0 h 142"/>
                  <a:gd name="T12" fmla="*/ 123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3" y="142"/>
                    </a:cubicBezTo>
                    <a:cubicBezTo>
                      <a:pt x="22" y="142"/>
                      <a:pt x="22" y="142"/>
                      <a:pt x="22" y="142"/>
                    </a:cubicBezTo>
                    <a:cubicBezTo>
                      <a:pt x="10" y="142"/>
                      <a:pt x="0" y="132"/>
                      <a:pt x="0" y="120"/>
                    </a:cubicBezTo>
                    <a:cubicBezTo>
                      <a:pt x="0" y="22"/>
                      <a:pt x="0" y="22"/>
                      <a:pt x="0" y="22"/>
                    </a:cubicBezTo>
                    <a:cubicBezTo>
                      <a:pt x="0" y="10"/>
                      <a:pt x="10" y="0"/>
                      <a:pt x="22" y="0"/>
                    </a:cubicBezTo>
                    <a:cubicBezTo>
                      <a:pt x="123" y="0"/>
                      <a:pt x="123" y="0"/>
                      <a:pt x="123"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8" name="Freeform 34"/>
              <p:cNvSpPr/>
              <p:nvPr/>
            </p:nvSpPr>
            <p:spPr bwMode="auto">
              <a:xfrm>
                <a:off x="6546851" y="1292225"/>
                <a:ext cx="430213" cy="417513"/>
              </a:xfrm>
              <a:custGeom>
                <a:avLst/>
                <a:gdLst>
                  <a:gd name="T0" fmla="*/ 146 w 146"/>
                  <a:gd name="T1" fmla="*/ 120 h 142"/>
                  <a:gd name="T2" fmla="*/ 124 w 146"/>
                  <a:gd name="T3" fmla="*/ 142 h 142"/>
                  <a:gd name="T4" fmla="*/ 22 w 146"/>
                  <a:gd name="T5" fmla="*/ 142 h 142"/>
                  <a:gd name="T6" fmla="*/ 0 w 146"/>
                  <a:gd name="T7" fmla="*/ 120 h 142"/>
                  <a:gd name="T8" fmla="*/ 0 w 146"/>
                  <a:gd name="T9" fmla="*/ 22 h 142"/>
                  <a:gd name="T10" fmla="*/ 22 w 146"/>
                  <a:gd name="T11" fmla="*/ 0 h 142"/>
                  <a:gd name="T12" fmla="*/ 124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4" y="142"/>
                    </a:cubicBezTo>
                    <a:cubicBezTo>
                      <a:pt x="22" y="142"/>
                      <a:pt x="22" y="142"/>
                      <a:pt x="22" y="142"/>
                    </a:cubicBezTo>
                    <a:cubicBezTo>
                      <a:pt x="10" y="142"/>
                      <a:pt x="0" y="132"/>
                      <a:pt x="0" y="120"/>
                    </a:cubicBezTo>
                    <a:cubicBezTo>
                      <a:pt x="0" y="22"/>
                      <a:pt x="0" y="22"/>
                      <a:pt x="0" y="22"/>
                    </a:cubicBezTo>
                    <a:cubicBezTo>
                      <a:pt x="0" y="10"/>
                      <a:pt x="10" y="0"/>
                      <a:pt x="22" y="0"/>
                    </a:cubicBezTo>
                    <a:cubicBezTo>
                      <a:pt x="124" y="0"/>
                      <a:pt x="124" y="0"/>
                      <a:pt x="124"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9" name="Freeform 35"/>
              <p:cNvSpPr/>
              <p:nvPr/>
            </p:nvSpPr>
            <p:spPr bwMode="auto">
              <a:xfrm>
                <a:off x="5611813" y="628650"/>
                <a:ext cx="1014413" cy="417513"/>
              </a:xfrm>
              <a:custGeom>
                <a:avLst/>
                <a:gdLst>
                  <a:gd name="T0" fmla="*/ 345 w 345"/>
                  <a:gd name="T1" fmla="*/ 120 h 142"/>
                  <a:gd name="T2" fmla="*/ 323 w 345"/>
                  <a:gd name="T3" fmla="*/ 142 h 142"/>
                  <a:gd name="T4" fmla="*/ 22 w 345"/>
                  <a:gd name="T5" fmla="*/ 142 h 142"/>
                  <a:gd name="T6" fmla="*/ 0 w 345"/>
                  <a:gd name="T7" fmla="*/ 120 h 142"/>
                  <a:gd name="T8" fmla="*/ 0 w 345"/>
                  <a:gd name="T9" fmla="*/ 22 h 142"/>
                  <a:gd name="T10" fmla="*/ 22 w 345"/>
                  <a:gd name="T11" fmla="*/ 0 h 142"/>
                  <a:gd name="T12" fmla="*/ 323 w 345"/>
                  <a:gd name="T13" fmla="*/ 0 h 142"/>
                  <a:gd name="T14" fmla="*/ 345 w 345"/>
                  <a:gd name="T15" fmla="*/ 22 h 142"/>
                  <a:gd name="T16" fmla="*/ 345 w 345"/>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142">
                    <a:moveTo>
                      <a:pt x="345" y="120"/>
                    </a:moveTo>
                    <a:cubicBezTo>
                      <a:pt x="345" y="132"/>
                      <a:pt x="335" y="142"/>
                      <a:pt x="323" y="142"/>
                    </a:cubicBezTo>
                    <a:cubicBezTo>
                      <a:pt x="22" y="142"/>
                      <a:pt x="22" y="142"/>
                      <a:pt x="22" y="142"/>
                    </a:cubicBezTo>
                    <a:cubicBezTo>
                      <a:pt x="10" y="142"/>
                      <a:pt x="0" y="132"/>
                      <a:pt x="0" y="120"/>
                    </a:cubicBezTo>
                    <a:cubicBezTo>
                      <a:pt x="0" y="22"/>
                      <a:pt x="0" y="22"/>
                      <a:pt x="0" y="22"/>
                    </a:cubicBezTo>
                    <a:cubicBezTo>
                      <a:pt x="0" y="10"/>
                      <a:pt x="10" y="0"/>
                      <a:pt x="22" y="0"/>
                    </a:cubicBezTo>
                    <a:cubicBezTo>
                      <a:pt x="323" y="0"/>
                      <a:pt x="323" y="0"/>
                      <a:pt x="323" y="0"/>
                    </a:cubicBezTo>
                    <a:cubicBezTo>
                      <a:pt x="335" y="0"/>
                      <a:pt x="345" y="10"/>
                      <a:pt x="345" y="22"/>
                    </a:cubicBezTo>
                    <a:lnTo>
                      <a:pt x="34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3" name="组合 12"/>
          <p:cNvGrpSpPr/>
          <p:nvPr/>
        </p:nvGrpSpPr>
        <p:grpSpPr>
          <a:xfrm>
            <a:off x="6762731" y="3525334"/>
            <a:ext cx="559681" cy="559681"/>
            <a:chOff x="6762731" y="3525334"/>
            <a:chExt cx="559681" cy="559681"/>
          </a:xfrm>
        </p:grpSpPr>
        <p:sp>
          <p:nvSpPr>
            <p:cNvPr id="81" name="椭圆 80"/>
            <p:cNvSpPr/>
            <p:nvPr/>
          </p:nvSpPr>
          <p:spPr>
            <a:xfrm>
              <a:off x="676273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2" name="Freeform 5"/>
            <p:cNvSpPr>
              <a:spLocks noEditPoints="1"/>
            </p:cNvSpPr>
            <p:nvPr/>
          </p:nvSpPr>
          <p:spPr bwMode="auto">
            <a:xfrm>
              <a:off x="6898109" y="3664680"/>
              <a:ext cx="288925" cy="280988"/>
            </a:xfrm>
            <a:custGeom>
              <a:avLst/>
              <a:gdLst>
                <a:gd name="T0" fmla="*/ 81 w 197"/>
                <a:gd name="T1" fmla="*/ 149 h 190"/>
                <a:gd name="T2" fmla="*/ 120 w 197"/>
                <a:gd name="T3" fmla="*/ 138 h 190"/>
                <a:gd name="T4" fmla="*/ 173 w 197"/>
                <a:gd name="T5" fmla="*/ 190 h 190"/>
                <a:gd name="T6" fmla="*/ 197 w 197"/>
                <a:gd name="T7" fmla="*/ 167 h 190"/>
                <a:gd name="T8" fmla="*/ 144 w 197"/>
                <a:gd name="T9" fmla="*/ 114 h 190"/>
                <a:gd name="T10" fmla="*/ 134 w 197"/>
                <a:gd name="T11" fmla="*/ 22 h 190"/>
                <a:gd name="T12" fmla="*/ 81 w 197"/>
                <a:gd name="T13" fmla="*/ 0 h 190"/>
                <a:gd name="T14" fmla="*/ 81 w 197"/>
                <a:gd name="T15" fmla="*/ 27 h 190"/>
                <a:gd name="T16" fmla="*/ 129 w 197"/>
                <a:gd name="T17" fmla="*/ 75 h 190"/>
                <a:gd name="T18" fmla="*/ 81 w 197"/>
                <a:gd name="T19" fmla="*/ 122 h 190"/>
                <a:gd name="T20" fmla="*/ 81 w 197"/>
                <a:gd name="T21" fmla="*/ 149 h 190"/>
                <a:gd name="T22" fmla="*/ 29 w 197"/>
                <a:gd name="T23" fmla="*/ 127 h 190"/>
                <a:gd name="T24" fmla="*/ 81 w 197"/>
                <a:gd name="T25" fmla="*/ 149 h 190"/>
                <a:gd name="T26" fmla="*/ 81 w 197"/>
                <a:gd name="T27" fmla="*/ 122 h 190"/>
                <a:gd name="T28" fmla="*/ 33 w 197"/>
                <a:gd name="T29" fmla="*/ 75 h 190"/>
                <a:gd name="T30" fmla="*/ 81 w 197"/>
                <a:gd name="T31" fmla="*/ 27 h 190"/>
                <a:gd name="T32" fmla="*/ 81 w 197"/>
                <a:gd name="T33" fmla="*/ 0 h 190"/>
                <a:gd name="T34" fmla="*/ 29 w 197"/>
                <a:gd name="T35" fmla="*/ 22 h 190"/>
                <a:gd name="T36" fmla="*/ 29 w 197"/>
                <a:gd name="T37" fmla="*/ 1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0">
                  <a:moveTo>
                    <a:pt x="81" y="149"/>
                  </a:moveTo>
                  <a:cubicBezTo>
                    <a:pt x="95" y="149"/>
                    <a:pt x="108" y="145"/>
                    <a:pt x="120" y="138"/>
                  </a:cubicBezTo>
                  <a:cubicBezTo>
                    <a:pt x="173" y="190"/>
                    <a:pt x="173" y="190"/>
                    <a:pt x="173" y="190"/>
                  </a:cubicBezTo>
                  <a:cubicBezTo>
                    <a:pt x="197" y="167"/>
                    <a:pt x="197" y="167"/>
                    <a:pt x="197" y="167"/>
                  </a:cubicBezTo>
                  <a:cubicBezTo>
                    <a:pt x="144" y="114"/>
                    <a:pt x="144" y="114"/>
                    <a:pt x="144" y="114"/>
                  </a:cubicBezTo>
                  <a:cubicBezTo>
                    <a:pt x="162" y="85"/>
                    <a:pt x="158" y="47"/>
                    <a:pt x="134" y="22"/>
                  </a:cubicBezTo>
                  <a:cubicBezTo>
                    <a:pt x="119" y="8"/>
                    <a:pt x="100" y="0"/>
                    <a:pt x="81" y="0"/>
                  </a:cubicBezTo>
                  <a:cubicBezTo>
                    <a:pt x="81" y="27"/>
                    <a:pt x="81" y="27"/>
                    <a:pt x="81" y="27"/>
                  </a:cubicBezTo>
                  <a:cubicBezTo>
                    <a:pt x="107" y="27"/>
                    <a:pt x="129" y="48"/>
                    <a:pt x="129" y="75"/>
                  </a:cubicBezTo>
                  <a:cubicBezTo>
                    <a:pt x="129" y="101"/>
                    <a:pt x="107" y="122"/>
                    <a:pt x="81" y="122"/>
                  </a:cubicBezTo>
                  <a:lnTo>
                    <a:pt x="81" y="149"/>
                  </a:lnTo>
                  <a:close/>
                  <a:moveTo>
                    <a:pt x="29" y="127"/>
                  </a:moveTo>
                  <a:cubicBezTo>
                    <a:pt x="43" y="142"/>
                    <a:pt x="62" y="149"/>
                    <a:pt x="81" y="149"/>
                  </a:cubicBezTo>
                  <a:cubicBezTo>
                    <a:pt x="81" y="122"/>
                    <a:pt x="81" y="122"/>
                    <a:pt x="81" y="122"/>
                  </a:cubicBezTo>
                  <a:cubicBezTo>
                    <a:pt x="55" y="122"/>
                    <a:pt x="33" y="101"/>
                    <a:pt x="33" y="75"/>
                  </a:cubicBezTo>
                  <a:cubicBezTo>
                    <a:pt x="33" y="48"/>
                    <a:pt x="55" y="27"/>
                    <a:pt x="81" y="27"/>
                  </a:cubicBezTo>
                  <a:cubicBezTo>
                    <a:pt x="81" y="0"/>
                    <a:pt x="81" y="0"/>
                    <a:pt x="81" y="0"/>
                  </a:cubicBezTo>
                  <a:cubicBezTo>
                    <a:pt x="62" y="0"/>
                    <a:pt x="43" y="8"/>
                    <a:pt x="29" y="22"/>
                  </a:cubicBezTo>
                  <a:cubicBezTo>
                    <a:pt x="0" y="51"/>
                    <a:pt x="0" y="98"/>
                    <a:pt x="29" y="127"/>
                  </a:cubicBezTo>
                  <a:close/>
                </a:path>
              </a:pathLst>
            </a:custGeom>
            <a:solidFill>
              <a:schemeClr val="bg1"/>
            </a:solidFill>
            <a:ln>
              <a:noFill/>
            </a:ln>
            <a:effec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sp>
        <p:nvSpPr>
          <p:cNvPr id="95" name="文本框 1"/>
          <p:cNvSpPr txBox="1"/>
          <p:nvPr/>
        </p:nvSpPr>
        <p:spPr>
          <a:xfrm>
            <a:off x="2788795" y="360319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调整兰德系数</a:t>
            </a:r>
          </a:p>
        </p:txBody>
      </p:sp>
      <p:sp>
        <p:nvSpPr>
          <p:cNvPr id="119" name="文本框 1"/>
          <p:cNvSpPr txBox="1"/>
          <p:nvPr/>
        </p:nvSpPr>
        <p:spPr>
          <a:xfrm>
            <a:off x="7426751" y="353793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间隔量统计法</a:t>
            </a:r>
          </a:p>
        </p:txBody>
      </p:sp>
      <p:grpSp>
        <p:nvGrpSpPr>
          <p:cNvPr id="8" name="组合 7"/>
          <p:cNvGrpSpPr/>
          <p:nvPr/>
        </p:nvGrpSpPr>
        <p:grpSpPr>
          <a:xfrm>
            <a:off x="1797823" y="1623819"/>
            <a:ext cx="108000" cy="4361961"/>
            <a:chOff x="1797823" y="1623819"/>
            <a:chExt cx="108000" cy="4361961"/>
          </a:xfrm>
        </p:grpSpPr>
        <p:cxnSp>
          <p:nvCxnSpPr>
            <p:cNvPr id="41" name="直接连接符 40"/>
            <p:cNvCxnSpPr/>
            <p:nvPr/>
          </p:nvCxnSpPr>
          <p:spPr>
            <a:xfrm>
              <a:off x="184024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79782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3" name="椭圆 42"/>
            <p:cNvSpPr/>
            <p:nvPr/>
          </p:nvSpPr>
          <p:spPr>
            <a:xfrm>
              <a:off x="179782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4" name="椭圆 43"/>
            <p:cNvSpPr/>
            <p:nvPr/>
          </p:nvSpPr>
          <p:spPr>
            <a:xfrm>
              <a:off x="179782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p:cNvGrpSpPr/>
          <p:nvPr/>
        </p:nvGrpSpPr>
        <p:grpSpPr>
          <a:xfrm>
            <a:off x="2235791" y="4711219"/>
            <a:ext cx="559681" cy="559681"/>
            <a:chOff x="2235791" y="4711219"/>
            <a:chExt cx="559681" cy="559681"/>
          </a:xfrm>
        </p:grpSpPr>
        <p:sp>
          <p:nvSpPr>
            <p:cNvPr id="61" name="椭圆 60"/>
            <p:cNvSpPr/>
            <p:nvPr/>
          </p:nvSpPr>
          <p:spPr>
            <a:xfrm>
              <a:off x="2235791" y="471121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62" name="组合 61"/>
            <p:cNvGrpSpPr/>
            <p:nvPr/>
          </p:nvGrpSpPr>
          <p:grpSpPr>
            <a:xfrm>
              <a:off x="2351429" y="4820454"/>
              <a:ext cx="328405" cy="341210"/>
              <a:chOff x="2273301" y="1931988"/>
              <a:chExt cx="692150" cy="719138"/>
            </a:xfrm>
            <a:solidFill>
              <a:schemeClr val="bg1"/>
            </a:solidFill>
            <a:effectLst/>
          </p:grpSpPr>
          <p:sp>
            <p:nvSpPr>
              <p:cNvPr id="63" name="Freeform 135"/>
              <p:cNvSpPr/>
              <p:nvPr/>
            </p:nvSpPr>
            <p:spPr bwMode="auto">
              <a:xfrm>
                <a:off x="2308226" y="2543176"/>
                <a:ext cx="101600" cy="107950"/>
              </a:xfrm>
              <a:custGeom>
                <a:avLst/>
                <a:gdLst>
                  <a:gd name="T0" fmla="*/ 19 w 35"/>
                  <a:gd name="T1" fmla="*/ 0 h 37"/>
                  <a:gd name="T2" fmla="*/ 1 w 35"/>
                  <a:gd name="T3" fmla="*/ 28 h 37"/>
                  <a:gd name="T4" fmla="*/ 3 w 35"/>
                  <a:gd name="T5" fmla="*/ 35 h 37"/>
                  <a:gd name="T6" fmla="*/ 11 w 35"/>
                  <a:gd name="T7" fmla="*/ 37 h 37"/>
                  <a:gd name="T8" fmla="*/ 35 w 35"/>
                  <a:gd name="T9" fmla="*/ 14 h 37"/>
                  <a:gd name="T10" fmla="*/ 32 w 35"/>
                  <a:gd name="T11" fmla="*/ 11 h 37"/>
                  <a:gd name="T12" fmla="*/ 19 w 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9" y="0"/>
                    </a:moveTo>
                    <a:cubicBezTo>
                      <a:pt x="1" y="28"/>
                      <a:pt x="1" y="28"/>
                      <a:pt x="1" y="28"/>
                    </a:cubicBezTo>
                    <a:cubicBezTo>
                      <a:pt x="0" y="31"/>
                      <a:pt x="2" y="33"/>
                      <a:pt x="3" y="35"/>
                    </a:cubicBezTo>
                    <a:cubicBezTo>
                      <a:pt x="5" y="36"/>
                      <a:pt x="9" y="37"/>
                      <a:pt x="11" y="37"/>
                    </a:cubicBezTo>
                    <a:cubicBezTo>
                      <a:pt x="35" y="14"/>
                      <a:pt x="35" y="14"/>
                      <a:pt x="35" y="14"/>
                    </a:cubicBezTo>
                    <a:cubicBezTo>
                      <a:pt x="34" y="13"/>
                      <a:pt x="33" y="12"/>
                      <a:pt x="32" y="11"/>
                    </a:cubicBezTo>
                    <a:cubicBezTo>
                      <a:pt x="27" y="8"/>
                      <a:pt x="23" y="4"/>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4" name="Freeform 136"/>
              <p:cNvSpPr/>
              <p:nvPr/>
            </p:nvSpPr>
            <p:spPr bwMode="auto">
              <a:xfrm>
                <a:off x="2273301" y="2159001"/>
                <a:ext cx="511175" cy="484188"/>
              </a:xfrm>
              <a:custGeom>
                <a:avLst/>
                <a:gdLst>
                  <a:gd name="T0" fmla="*/ 160 w 175"/>
                  <a:gd name="T1" fmla="*/ 67 h 165"/>
                  <a:gd name="T2" fmla="*/ 149 w 175"/>
                  <a:gd name="T3" fmla="*/ 84 h 165"/>
                  <a:gd name="T4" fmla="*/ 103 w 175"/>
                  <a:gd name="T5" fmla="*/ 91 h 165"/>
                  <a:gd name="T6" fmla="*/ 87 w 175"/>
                  <a:gd name="T7" fmla="*/ 83 h 165"/>
                  <a:gd name="T8" fmla="*/ 73 w 175"/>
                  <a:gd name="T9" fmla="*/ 67 h 165"/>
                  <a:gd name="T10" fmla="*/ 73 w 175"/>
                  <a:gd name="T11" fmla="*/ 22 h 165"/>
                  <a:gd name="T12" fmla="*/ 93 w 175"/>
                  <a:gd name="T13" fmla="*/ 9 h 165"/>
                  <a:gd name="T14" fmla="*/ 25 w 175"/>
                  <a:gd name="T15" fmla="*/ 24 h 165"/>
                  <a:gd name="T16" fmla="*/ 25 w 175"/>
                  <a:gd name="T17" fmla="*/ 24 h 165"/>
                  <a:gd name="T18" fmla="*/ 25 w 175"/>
                  <a:gd name="T19" fmla="*/ 24 h 165"/>
                  <a:gd name="T20" fmla="*/ 20 w 175"/>
                  <a:gd name="T21" fmla="*/ 29 h 165"/>
                  <a:gd name="T22" fmla="*/ 17 w 175"/>
                  <a:gd name="T23" fmla="*/ 35 h 165"/>
                  <a:gd name="T24" fmla="*/ 35 w 175"/>
                  <a:gd name="T25" fmla="*/ 125 h 165"/>
                  <a:gd name="T26" fmla="*/ 48 w 175"/>
                  <a:gd name="T27" fmla="*/ 136 h 165"/>
                  <a:gd name="T28" fmla="*/ 52 w 175"/>
                  <a:gd name="T29" fmla="*/ 139 h 165"/>
                  <a:gd name="T30" fmla="*/ 156 w 175"/>
                  <a:gd name="T31" fmla="*/ 134 h 165"/>
                  <a:gd name="T32" fmla="*/ 157 w 175"/>
                  <a:gd name="T33" fmla="*/ 132 h 165"/>
                  <a:gd name="T34" fmla="*/ 157 w 175"/>
                  <a:gd name="T35" fmla="*/ 132 h 165"/>
                  <a:gd name="T36" fmla="*/ 160 w 175"/>
                  <a:gd name="T37" fmla="*/ 6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5">
                    <a:moveTo>
                      <a:pt x="160" y="67"/>
                    </a:moveTo>
                    <a:cubicBezTo>
                      <a:pt x="149" y="84"/>
                      <a:pt x="149" y="84"/>
                      <a:pt x="149" y="84"/>
                    </a:cubicBezTo>
                    <a:cubicBezTo>
                      <a:pt x="141" y="97"/>
                      <a:pt x="118" y="96"/>
                      <a:pt x="103" y="91"/>
                    </a:cubicBezTo>
                    <a:cubicBezTo>
                      <a:pt x="97" y="90"/>
                      <a:pt x="92" y="87"/>
                      <a:pt x="87" y="83"/>
                    </a:cubicBezTo>
                    <a:cubicBezTo>
                      <a:pt x="81" y="79"/>
                      <a:pt x="76" y="73"/>
                      <a:pt x="73" y="67"/>
                    </a:cubicBezTo>
                    <a:cubicBezTo>
                      <a:pt x="67" y="55"/>
                      <a:pt x="64" y="35"/>
                      <a:pt x="73" y="22"/>
                    </a:cubicBezTo>
                    <a:cubicBezTo>
                      <a:pt x="93" y="9"/>
                      <a:pt x="93" y="9"/>
                      <a:pt x="93" y="9"/>
                    </a:cubicBezTo>
                    <a:cubicBezTo>
                      <a:pt x="66" y="0"/>
                      <a:pt x="42" y="8"/>
                      <a:pt x="25" y="24"/>
                    </a:cubicBezTo>
                    <a:cubicBezTo>
                      <a:pt x="25" y="24"/>
                      <a:pt x="25" y="24"/>
                      <a:pt x="25" y="24"/>
                    </a:cubicBezTo>
                    <a:cubicBezTo>
                      <a:pt x="25" y="24"/>
                      <a:pt x="25" y="24"/>
                      <a:pt x="25" y="24"/>
                    </a:cubicBezTo>
                    <a:cubicBezTo>
                      <a:pt x="23" y="26"/>
                      <a:pt x="22" y="28"/>
                      <a:pt x="20" y="29"/>
                    </a:cubicBezTo>
                    <a:cubicBezTo>
                      <a:pt x="19" y="31"/>
                      <a:pt x="18" y="33"/>
                      <a:pt x="17" y="35"/>
                    </a:cubicBezTo>
                    <a:cubicBezTo>
                      <a:pt x="0" y="62"/>
                      <a:pt x="9" y="98"/>
                      <a:pt x="35" y="125"/>
                    </a:cubicBezTo>
                    <a:cubicBezTo>
                      <a:pt x="39" y="129"/>
                      <a:pt x="43" y="133"/>
                      <a:pt x="48" y="136"/>
                    </a:cubicBezTo>
                    <a:cubicBezTo>
                      <a:pt x="49" y="137"/>
                      <a:pt x="50" y="138"/>
                      <a:pt x="52" y="139"/>
                    </a:cubicBezTo>
                    <a:cubicBezTo>
                      <a:pt x="88" y="165"/>
                      <a:pt x="133" y="164"/>
                      <a:pt x="156" y="134"/>
                    </a:cubicBezTo>
                    <a:cubicBezTo>
                      <a:pt x="157" y="133"/>
                      <a:pt x="157" y="133"/>
                      <a:pt x="157" y="132"/>
                    </a:cubicBezTo>
                    <a:cubicBezTo>
                      <a:pt x="157" y="132"/>
                      <a:pt x="157" y="132"/>
                      <a:pt x="157" y="132"/>
                    </a:cubicBezTo>
                    <a:cubicBezTo>
                      <a:pt x="171" y="113"/>
                      <a:pt x="175" y="92"/>
                      <a:pt x="16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5" name="Freeform 137"/>
              <p:cNvSpPr/>
              <p:nvPr/>
            </p:nvSpPr>
            <p:spPr bwMode="auto">
              <a:xfrm>
                <a:off x="2489201" y="2154238"/>
                <a:ext cx="271463" cy="265113"/>
              </a:xfrm>
              <a:custGeom>
                <a:avLst/>
                <a:gdLst>
                  <a:gd name="T0" fmla="*/ 60 w 93"/>
                  <a:gd name="T1" fmla="*/ 28 h 91"/>
                  <a:gd name="T2" fmla="*/ 36 w 93"/>
                  <a:gd name="T3" fmla="*/ 0 h 91"/>
                  <a:gd name="T4" fmla="*/ 10 w 93"/>
                  <a:gd name="T5" fmla="*/ 23 h 91"/>
                  <a:gd name="T6" fmla="*/ 7 w 93"/>
                  <a:gd name="T7" fmla="*/ 62 h 91"/>
                  <a:gd name="T8" fmla="*/ 21 w 93"/>
                  <a:gd name="T9" fmla="*/ 78 h 91"/>
                  <a:gd name="T10" fmla="*/ 36 w 93"/>
                  <a:gd name="T11" fmla="*/ 86 h 91"/>
                  <a:gd name="T12" fmla="*/ 77 w 93"/>
                  <a:gd name="T13" fmla="*/ 74 h 91"/>
                  <a:gd name="T14" fmla="*/ 93 w 93"/>
                  <a:gd name="T15" fmla="*/ 45 h 91"/>
                  <a:gd name="T16" fmla="*/ 60 w 93"/>
                  <a:gd name="T17"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1">
                    <a:moveTo>
                      <a:pt x="60" y="28"/>
                    </a:moveTo>
                    <a:cubicBezTo>
                      <a:pt x="49" y="20"/>
                      <a:pt x="41" y="10"/>
                      <a:pt x="36" y="0"/>
                    </a:cubicBezTo>
                    <a:cubicBezTo>
                      <a:pt x="36" y="0"/>
                      <a:pt x="10" y="23"/>
                      <a:pt x="10" y="23"/>
                    </a:cubicBezTo>
                    <a:cubicBezTo>
                      <a:pt x="0" y="36"/>
                      <a:pt x="0" y="50"/>
                      <a:pt x="7" y="62"/>
                    </a:cubicBezTo>
                    <a:cubicBezTo>
                      <a:pt x="10" y="68"/>
                      <a:pt x="15" y="74"/>
                      <a:pt x="21" y="78"/>
                    </a:cubicBezTo>
                    <a:cubicBezTo>
                      <a:pt x="25" y="82"/>
                      <a:pt x="31" y="85"/>
                      <a:pt x="36" y="86"/>
                    </a:cubicBezTo>
                    <a:cubicBezTo>
                      <a:pt x="52" y="91"/>
                      <a:pt x="68" y="88"/>
                      <a:pt x="77" y="74"/>
                    </a:cubicBezTo>
                    <a:cubicBezTo>
                      <a:pt x="93" y="45"/>
                      <a:pt x="93" y="45"/>
                      <a:pt x="93" y="45"/>
                    </a:cubicBezTo>
                    <a:cubicBezTo>
                      <a:pt x="92" y="44"/>
                      <a:pt x="70" y="36"/>
                      <a:pt x="6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6" name="Freeform 138"/>
              <p:cNvSpPr/>
              <p:nvPr/>
            </p:nvSpPr>
            <p:spPr bwMode="auto">
              <a:xfrm>
                <a:off x="2593976" y="1931988"/>
                <a:ext cx="371475" cy="336550"/>
              </a:xfrm>
              <a:custGeom>
                <a:avLst/>
                <a:gdLst>
                  <a:gd name="T0" fmla="*/ 88 w 127"/>
                  <a:gd name="T1" fmla="*/ 23 h 115"/>
                  <a:gd name="T2" fmla="*/ 7 w 127"/>
                  <a:gd name="T3" fmla="*/ 21 h 115"/>
                  <a:gd name="T4" fmla="*/ 6 w 127"/>
                  <a:gd name="T5" fmla="*/ 24 h 115"/>
                  <a:gd name="T6" fmla="*/ 5 w 127"/>
                  <a:gd name="T7" fmla="*/ 25 h 115"/>
                  <a:gd name="T8" fmla="*/ 3 w 127"/>
                  <a:gd name="T9" fmla="*/ 28 h 115"/>
                  <a:gd name="T10" fmla="*/ 3 w 127"/>
                  <a:gd name="T11" fmla="*/ 30 h 115"/>
                  <a:gd name="T12" fmla="*/ 2 w 127"/>
                  <a:gd name="T13" fmla="*/ 33 h 115"/>
                  <a:gd name="T14" fmla="*/ 1 w 127"/>
                  <a:gd name="T15" fmla="*/ 34 h 115"/>
                  <a:gd name="T16" fmla="*/ 0 w 127"/>
                  <a:gd name="T17" fmla="*/ 38 h 115"/>
                  <a:gd name="T18" fmla="*/ 0 w 127"/>
                  <a:gd name="T19" fmla="*/ 39 h 115"/>
                  <a:gd name="T20" fmla="*/ 0 w 127"/>
                  <a:gd name="T21" fmla="*/ 42 h 115"/>
                  <a:gd name="T22" fmla="*/ 0 w 127"/>
                  <a:gd name="T23" fmla="*/ 44 h 115"/>
                  <a:gd name="T24" fmla="*/ 0 w 127"/>
                  <a:gd name="T25" fmla="*/ 47 h 115"/>
                  <a:gd name="T26" fmla="*/ 0 w 127"/>
                  <a:gd name="T27" fmla="*/ 49 h 115"/>
                  <a:gd name="T28" fmla="*/ 0 w 127"/>
                  <a:gd name="T29" fmla="*/ 52 h 115"/>
                  <a:gd name="T30" fmla="*/ 1 w 127"/>
                  <a:gd name="T31" fmla="*/ 55 h 115"/>
                  <a:gd name="T32" fmla="*/ 1 w 127"/>
                  <a:gd name="T33" fmla="*/ 57 h 115"/>
                  <a:gd name="T34" fmla="*/ 2 w 127"/>
                  <a:gd name="T35" fmla="*/ 60 h 115"/>
                  <a:gd name="T36" fmla="*/ 3 w 127"/>
                  <a:gd name="T37" fmla="*/ 62 h 115"/>
                  <a:gd name="T38" fmla="*/ 4 w 127"/>
                  <a:gd name="T39" fmla="*/ 65 h 115"/>
                  <a:gd name="T40" fmla="*/ 5 w 127"/>
                  <a:gd name="T41" fmla="*/ 67 h 115"/>
                  <a:gd name="T42" fmla="*/ 6 w 127"/>
                  <a:gd name="T43" fmla="*/ 70 h 115"/>
                  <a:gd name="T44" fmla="*/ 7 w 127"/>
                  <a:gd name="T45" fmla="*/ 71 h 115"/>
                  <a:gd name="T46" fmla="*/ 8 w 127"/>
                  <a:gd name="T47" fmla="*/ 73 h 115"/>
                  <a:gd name="T48" fmla="*/ 9 w 127"/>
                  <a:gd name="T49" fmla="*/ 75 h 115"/>
                  <a:gd name="T50" fmla="*/ 9 w 127"/>
                  <a:gd name="T51" fmla="*/ 76 h 115"/>
                  <a:gd name="T52" fmla="*/ 16 w 127"/>
                  <a:gd name="T53" fmla="*/ 86 h 115"/>
                  <a:gd name="T54" fmla="*/ 30 w 127"/>
                  <a:gd name="T55" fmla="*/ 99 h 115"/>
                  <a:gd name="T56" fmla="*/ 39 w 127"/>
                  <a:gd name="T57" fmla="*/ 105 h 115"/>
                  <a:gd name="T58" fmla="*/ 40 w 127"/>
                  <a:gd name="T59" fmla="*/ 106 h 115"/>
                  <a:gd name="T60" fmla="*/ 44 w 127"/>
                  <a:gd name="T61" fmla="*/ 107 h 115"/>
                  <a:gd name="T62" fmla="*/ 45 w 127"/>
                  <a:gd name="T63" fmla="*/ 108 h 115"/>
                  <a:gd name="T64" fmla="*/ 46 w 127"/>
                  <a:gd name="T65" fmla="*/ 108 h 115"/>
                  <a:gd name="T66" fmla="*/ 49 w 127"/>
                  <a:gd name="T67" fmla="*/ 110 h 115"/>
                  <a:gd name="T68" fmla="*/ 51 w 127"/>
                  <a:gd name="T69" fmla="*/ 111 h 115"/>
                  <a:gd name="T70" fmla="*/ 55 w 127"/>
                  <a:gd name="T71" fmla="*/ 112 h 115"/>
                  <a:gd name="T72" fmla="*/ 57 w 127"/>
                  <a:gd name="T73" fmla="*/ 113 h 115"/>
                  <a:gd name="T74" fmla="*/ 60 w 127"/>
                  <a:gd name="T75" fmla="*/ 114 h 115"/>
                  <a:gd name="T76" fmla="*/ 62 w 127"/>
                  <a:gd name="T77" fmla="*/ 114 h 115"/>
                  <a:gd name="T78" fmla="*/ 62 w 127"/>
                  <a:gd name="T79" fmla="*/ 114 h 115"/>
                  <a:gd name="T80" fmla="*/ 66 w 127"/>
                  <a:gd name="T81" fmla="*/ 115 h 115"/>
                  <a:gd name="T82" fmla="*/ 68 w 127"/>
                  <a:gd name="T83" fmla="*/ 115 h 115"/>
                  <a:gd name="T84" fmla="*/ 71 w 127"/>
                  <a:gd name="T85" fmla="*/ 115 h 115"/>
                  <a:gd name="T86" fmla="*/ 73 w 127"/>
                  <a:gd name="T87" fmla="*/ 115 h 115"/>
                  <a:gd name="T88" fmla="*/ 77 w 127"/>
                  <a:gd name="T89" fmla="*/ 115 h 115"/>
                  <a:gd name="T90" fmla="*/ 78 w 127"/>
                  <a:gd name="T91" fmla="*/ 115 h 115"/>
                  <a:gd name="T92" fmla="*/ 82 w 127"/>
                  <a:gd name="T93" fmla="*/ 115 h 115"/>
                  <a:gd name="T94" fmla="*/ 83 w 127"/>
                  <a:gd name="T95" fmla="*/ 115 h 115"/>
                  <a:gd name="T96" fmla="*/ 87 w 127"/>
                  <a:gd name="T97" fmla="*/ 114 h 115"/>
                  <a:gd name="T98" fmla="*/ 88 w 127"/>
                  <a:gd name="T99" fmla="*/ 114 h 115"/>
                  <a:gd name="T100" fmla="*/ 91 w 127"/>
                  <a:gd name="T101" fmla="*/ 113 h 115"/>
                  <a:gd name="T102" fmla="*/ 92 w 127"/>
                  <a:gd name="T103" fmla="*/ 113 h 115"/>
                  <a:gd name="T104" fmla="*/ 96 w 127"/>
                  <a:gd name="T105" fmla="*/ 112 h 115"/>
                  <a:gd name="T106" fmla="*/ 96 w 127"/>
                  <a:gd name="T107" fmla="*/ 111 h 115"/>
                  <a:gd name="T108" fmla="*/ 107 w 127"/>
                  <a:gd name="T109" fmla="*/ 104 h 115"/>
                  <a:gd name="T110" fmla="*/ 107 w 127"/>
                  <a:gd name="T111" fmla="*/ 104 h 115"/>
                  <a:gd name="T112" fmla="*/ 111 w 127"/>
                  <a:gd name="T113" fmla="*/ 100 h 115"/>
                  <a:gd name="T114" fmla="*/ 88 w 127"/>
                  <a:gd name="T115"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115">
                    <a:moveTo>
                      <a:pt x="88" y="23"/>
                    </a:moveTo>
                    <a:cubicBezTo>
                      <a:pt x="60" y="1"/>
                      <a:pt x="24" y="0"/>
                      <a:pt x="7" y="21"/>
                    </a:cubicBezTo>
                    <a:cubicBezTo>
                      <a:pt x="7" y="22"/>
                      <a:pt x="6" y="23"/>
                      <a:pt x="6" y="24"/>
                    </a:cubicBezTo>
                    <a:cubicBezTo>
                      <a:pt x="5" y="25"/>
                      <a:pt x="5" y="25"/>
                      <a:pt x="5" y="25"/>
                    </a:cubicBezTo>
                    <a:cubicBezTo>
                      <a:pt x="4" y="26"/>
                      <a:pt x="4" y="27"/>
                      <a:pt x="3" y="28"/>
                    </a:cubicBezTo>
                    <a:cubicBezTo>
                      <a:pt x="3" y="29"/>
                      <a:pt x="3" y="29"/>
                      <a:pt x="3" y="30"/>
                    </a:cubicBezTo>
                    <a:cubicBezTo>
                      <a:pt x="2" y="31"/>
                      <a:pt x="2" y="32"/>
                      <a:pt x="2" y="33"/>
                    </a:cubicBezTo>
                    <a:cubicBezTo>
                      <a:pt x="1" y="33"/>
                      <a:pt x="1" y="34"/>
                      <a:pt x="1" y="34"/>
                    </a:cubicBezTo>
                    <a:cubicBezTo>
                      <a:pt x="1" y="35"/>
                      <a:pt x="1" y="37"/>
                      <a:pt x="0" y="38"/>
                    </a:cubicBezTo>
                    <a:cubicBezTo>
                      <a:pt x="0" y="38"/>
                      <a:pt x="0" y="39"/>
                      <a:pt x="0" y="39"/>
                    </a:cubicBezTo>
                    <a:cubicBezTo>
                      <a:pt x="0" y="40"/>
                      <a:pt x="0" y="41"/>
                      <a:pt x="0" y="42"/>
                    </a:cubicBezTo>
                    <a:cubicBezTo>
                      <a:pt x="0" y="43"/>
                      <a:pt x="0" y="44"/>
                      <a:pt x="0" y="44"/>
                    </a:cubicBezTo>
                    <a:cubicBezTo>
                      <a:pt x="0" y="45"/>
                      <a:pt x="0" y="46"/>
                      <a:pt x="0" y="47"/>
                    </a:cubicBezTo>
                    <a:cubicBezTo>
                      <a:pt x="0" y="48"/>
                      <a:pt x="0" y="49"/>
                      <a:pt x="0" y="49"/>
                    </a:cubicBezTo>
                    <a:cubicBezTo>
                      <a:pt x="0" y="50"/>
                      <a:pt x="0" y="51"/>
                      <a:pt x="0" y="52"/>
                    </a:cubicBezTo>
                    <a:cubicBezTo>
                      <a:pt x="1" y="53"/>
                      <a:pt x="1" y="54"/>
                      <a:pt x="1" y="55"/>
                    </a:cubicBezTo>
                    <a:cubicBezTo>
                      <a:pt x="1" y="55"/>
                      <a:pt x="1" y="56"/>
                      <a:pt x="1" y="57"/>
                    </a:cubicBezTo>
                    <a:cubicBezTo>
                      <a:pt x="2" y="58"/>
                      <a:pt x="2" y="59"/>
                      <a:pt x="2" y="60"/>
                    </a:cubicBezTo>
                    <a:cubicBezTo>
                      <a:pt x="2" y="61"/>
                      <a:pt x="3" y="61"/>
                      <a:pt x="3" y="62"/>
                    </a:cubicBezTo>
                    <a:cubicBezTo>
                      <a:pt x="3" y="63"/>
                      <a:pt x="3" y="64"/>
                      <a:pt x="4" y="65"/>
                    </a:cubicBezTo>
                    <a:cubicBezTo>
                      <a:pt x="4" y="66"/>
                      <a:pt x="4" y="66"/>
                      <a:pt x="5" y="67"/>
                    </a:cubicBezTo>
                    <a:cubicBezTo>
                      <a:pt x="5" y="68"/>
                      <a:pt x="6" y="69"/>
                      <a:pt x="6" y="70"/>
                    </a:cubicBezTo>
                    <a:cubicBezTo>
                      <a:pt x="6" y="71"/>
                      <a:pt x="7" y="71"/>
                      <a:pt x="7" y="71"/>
                    </a:cubicBezTo>
                    <a:cubicBezTo>
                      <a:pt x="7" y="72"/>
                      <a:pt x="7" y="73"/>
                      <a:pt x="8" y="73"/>
                    </a:cubicBezTo>
                    <a:cubicBezTo>
                      <a:pt x="8" y="74"/>
                      <a:pt x="9" y="75"/>
                      <a:pt x="9" y="75"/>
                    </a:cubicBezTo>
                    <a:cubicBezTo>
                      <a:pt x="9" y="76"/>
                      <a:pt x="9" y="76"/>
                      <a:pt x="9" y="76"/>
                    </a:cubicBezTo>
                    <a:cubicBezTo>
                      <a:pt x="11" y="79"/>
                      <a:pt x="14" y="83"/>
                      <a:pt x="16" y="86"/>
                    </a:cubicBezTo>
                    <a:cubicBezTo>
                      <a:pt x="20" y="90"/>
                      <a:pt x="25" y="95"/>
                      <a:pt x="30" y="99"/>
                    </a:cubicBezTo>
                    <a:cubicBezTo>
                      <a:pt x="33" y="101"/>
                      <a:pt x="36" y="103"/>
                      <a:pt x="39" y="105"/>
                    </a:cubicBezTo>
                    <a:cubicBezTo>
                      <a:pt x="39" y="105"/>
                      <a:pt x="40" y="105"/>
                      <a:pt x="40" y="106"/>
                    </a:cubicBezTo>
                    <a:cubicBezTo>
                      <a:pt x="42" y="106"/>
                      <a:pt x="43" y="107"/>
                      <a:pt x="44" y="107"/>
                    </a:cubicBezTo>
                    <a:cubicBezTo>
                      <a:pt x="44" y="108"/>
                      <a:pt x="45" y="108"/>
                      <a:pt x="45" y="108"/>
                    </a:cubicBezTo>
                    <a:cubicBezTo>
                      <a:pt x="45" y="108"/>
                      <a:pt x="46" y="108"/>
                      <a:pt x="46" y="108"/>
                    </a:cubicBezTo>
                    <a:cubicBezTo>
                      <a:pt x="47" y="109"/>
                      <a:pt x="48" y="109"/>
                      <a:pt x="49" y="110"/>
                    </a:cubicBezTo>
                    <a:cubicBezTo>
                      <a:pt x="50" y="110"/>
                      <a:pt x="51" y="110"/>
                      <a:pt x="51" y="111"/>
                    </a:cubicBezTo>
                    <a:cubicBezTo>
                      <a:pt x="52" y="111"/>
                      <a:pt x="54" y="112"/>
                      <a:pt x="55" y="112"/>
                    </a:cubicBezTo>
                    <a:cubicBezTo>
                      <a:pt x="55" y="112"/>
                      <a:pt x="56" y="112"/>
                      <a:pt x="57" y="113"/>
                    </a:cubicBezTo>
                    <a:cubicBezTo>
                      <a:pt x="58" y="113"/>
                      <a:pt x="59" y="113"/>
                      <a:pt x="60" y="114"/>
                    </a:cubicBezTo>
                    <a:cubicBezTo>
                      <a:pt x="61" y="114"/>
                      <a:pt x="61" y="114"/>
                      <a:pt x="62" y="114"/>
                    </a:cubicBezTo>
                    <a:cubicBezTo>
                      <a:pt x="62" y="114"/>
                      <a:pt x="62" y="114"/>
                      <a:pt x="62" y="114"/>
                    </a:cubicBezTo>
                    <a:cubicBezTo>
                      <a:pt x="63" y="114"/>
                      <a:pt x="65" y="114"/>
                      <a:pt x="66" y="115"/>
                    </a:cubicBezTo>
                    <a:cubicBezTo>
                      <a:pt x="66" y="115"/>
                      <a:pt x="67" y="115"/>
                      <a:pt x="68" y="115"/>
                    </a:cubicBezTo>
                    <a:cubicBezTo>
                      <a:pt x="69" y="115"/>
                      <a:pt x="70" y="115"/>
                      <a:pt x="71" y="115"/>
                    </a:cubicBezTo>
                    <a:cubicBezTo>
                      <a:pt x="72" y="115"/>
                      <a:pt x="72" y="115"/>
                      <a:pt x="73" y="115"/>
                    </a:cubicBezTo>
                    <a:cubicBezTo>
                      <a:pt x="74" y="115"/>
                      <a:pt x="75" y="115"/>
                      <a:pt x="77" y="115"/>
                    </a:cubicBezTo>
                    <a:cubicBezTo>
                      <a:pt x="77" y="115"/>
                      <a:pt x="78" y="115"/>
                      <a:pt x="78" y="115"/>
                    </a:cubicBezTo>
                    <a:cubicBezTo>
                      <a:pt x="79" y="115"/>
                      <a:pt x="80" y="115"/>
                      <a:pt x="82" y="115"/>
                    </a:cubicBezTo>
                    <a:cubicBezTo>
                      <a:pt x="82" y="115"/>
                      <a:pt x="83" y="115"/>
                      <a:pt x="83" y="115"/>
                    </a:cubicBezTo>
                    <a:cubicBezTo>
                      <a:pt x="84" y="115"/>
                      <a:pt x="85" y="115"/>
                      <a:pt x="87" y="114"/>
                    </a:cubicBezTo>
                    <a:cubicBezTo>
                      <a:pt x="87" y="114"/>
                      <a:pt x="87" y="114"/>
                      <a:pt x="88" y="114"/>
                    </a:cubicBezTo>
                    <a:cubicBezTo>
                      <a:pt x="89" y="114"/>
                      <a:pt x="90" y="114"/>
                      <a:pt x="91" y="113"/>
                    </a:cubicBezTo>
                    <a:cubicBezTo>
                      <a:pt x="92" y="113"/>
                      <a:pt x="92" y="113"/>
                      <a:pt x="92" y="113"/>
                    </a:cubicBezTo>
                    <a:cubicBezTo>
                      <a:pt x="93" y="113"/>
                      <a:pt x="95" y="112"/>
                      <a:pt x="96" y="112"/>
                    </a:cubicBezTo>
                    <a:cubicBezTo>
                      <a:pt x="96" y="112"/>
                      <a:pt x="96" y="111"/>
                      <a:pt x="96" y="111"/>
                    </a:cubicBezTo>
                    <a:cubicBezTo>
                      <a:pt x="100" y="110"/>
                      <a:pt x="104" y="107"/>
                      <a:pt x="107" y="104"/>
                    </a:cubicBezTo>
                    <a:cubicBezTo>
                      <a:pt x="107" y="104"/>
                      <a:pt x="107" y="104"/>
                      <a:pt x="107" y="104"/>
                    </a:cubicBezTo>
                    <a:cubicBezTo>
                      <a:pt x="108" y="103"/>
                      <a:pt x="110" y="102"/>
                      <a:pt x="111" y="100"/>
                    </a:cubicBezTo>
                    <a:cubicBezTo>
                      <a:pt x="127" y="79"/>
                      <a:pt x="117" y="44"/>
                      <a:pt x="8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9" name="组合 8"/>
          <p:cNvGrpSpPr/>
          <p:nvPr/>
        </p:nvGrpSpPr>
        <p:grpSpPr>
          <a:xfrm>
            <a:off x="6324763" y="1623819"/>
            <a:ext cx="108000" cy="4361961"/>
            <a:chOff x="6324763" y="1623819"/>
            <a:chExt cx="108000" cy="4361961"/>
          </a:xfrm>
        </p:grpSpPr>
        <p:cxnSp>
          <p:nvCxnSpPr>
            <p:cNvPr id="70" name="直接连接符 69"/>
            <p:cNvCxnSpPr/>
            <p:nvPr/>
          </p:nvCxnSpPr>
          <p:spPr>
            <a:xfrm>
              <a:off x="636718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632476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2" name="椭圆 71"/>
            <p:cNvSpPr/>
            <p:nvPr/>
          </p:nvSpPr>
          <p:spPr>
            <a:xfrm>
              <a:off x="632476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3" name="椭圆 72"/>
            <p:cNvSpPr/>
            <p:nvPr/>
          </p:nvSpPr>
          <p:spPr>
            <a:xfrm>
              <a:off x="632476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98" name="文本框 1"/>
          <p:cNvSpPr txBox="1"/>
          <p:nvPr/>
        </p:nvSpPr>
        <p:spPr>
          <a:xfrm>
            <a:off x="2788795" y="4767097"/>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CH</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分数</a:t>
            </a:r>
          </a:p>
        </p:txBody>
      </p:sp>
      <p:grpSp>
        <p:nvGrpSpPr>
          <p:cNvPr id="67" name="组合 66"/>
          <p:cNvGrpSpPr/>
          <p:nvPr/>
        </p:nvGrpSpPr>
        <p:grpSpPr>
          <a:xfrm>
            <a:off x="516000" y="425108"/>
            <a:ext cx="2966129" cy="492443"/>
            <a:chOff x="516000" y="425108"/>
            <a:chExt cx="2966129" cy="492443"/>
          </a:xfrm>
        </p:grpSpPr>
        <p:sp>
          <p:nvSpPr>
            <p:cNvPr id="69" name="平行四边形 6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0" name="文本框 89"/>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05.</a:t>
              </a:r>
            </a:p>
          </p:txBody>
        </p:sp>
        <p:sp>
          <p:nvSpPr>
            <p:cNvPr id="93" name="文本框 9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126599"/>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1"/>
              <a:ext cx="6754680" cy="2316403"/>
            </a:xfrm>
            <a:prstGeom prst="rect">
              <a:avLst/>
            </a:prstGeom>
          </p:spPr>
          <p:txBody>
            <a:bodyPr wrap="square">
              <a:spAutoFit/>
            </a:bodyPr>
            <a:lstStyle/>
            <a:p>
              <a:pPr lvl="0">
                <a:lnSpc>
                  <a:spcPct val="150000"/>
                </a:lnSpc>
                <a:defRPr/>
              </a:pPr>
              <a:r>
                <a:rPr lang="zh-CN" altLang="en-US" sz="1400" dirty="0">
                  <a:solidFill>
                    <a:prstClr val="black">
                      <a:lumMod val="75000"/>
                      <a:lumOff val="25000"/>
                    </a:prstClr>
                  </a:solidFill>
                  <a:latin typeface="+mn-ea"/>
                  <a:cs typeface="+mn-ea"/>
                  <a:sym typeface="+mn-lt"/>
                </a:rPr>
                <a:t>轮廓系数（</a:t>
              </a:r>
              <a:r>
                <a:rPr lang="en-US" altLang="zh-CN" sz="1400" dirty="0">
                  <a:solidFill>
                    <a:prstClr val="black">
                      <a:lumMod val="75000"/>
                      <a:lumOff val="25000"/>
                    </a:prstClr>
                  </a:solidFill>
                  <a:latin typeface="+mn-ea"/>
                  <a:cs typeface="+mn-ea"/>
                  <a:sym typeface="+mn-lt"/>
                </a:rPr>
                <a:t>silhouette coefficient</a:t>
              </a:r>
              <a:r>
                <a:rPr lang="zh-CN" altLang="en-US" sz="1400" dirty="0">
                  <a:solidFill>
                    <a:prstClr val="black">
                      <a:lumMod val="75000"/>
                      <a:lumOff val="25000"/>
                    </a:prstClr>
                  </a:solidFill>
                  <a:latin typeface="+mn-ea"/>
                  <a:cs typeface="+mn-ea"/>
                  <a:sym typeface="+mn-lt"/>
                </a:rPr>
                <a:t>）使用</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数据集中对象之间的相似性度量来评估聚类的质量，是簇的密集与分散程度的评价指标。</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a:p>
              <a:pPr lvl="0">
                <a:lnSpc>
                  <a:spcPct val="150000"/>
                </a:lnSpc>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轮廓系数的值在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和</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之间，该值越接近于</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，簇越紧凑，聚类越好。当轮廓系数接近</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时，簇内紧凑，并远离其他簇。</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14" y="1846905"/>
            <a:ext cx="5114286" cy="3447619"/>
          </a:xfrm>
          <a:prstGeom prst="rect">
            <a:avLst/>
          </a:prstGeom>
        </p:spPr>
      </p:pic>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轮廓系数</a:t>
            </a:r>
          </a:p>
        </p:txBody>
      </p:sp>
      <p:grpSp>
        <p:nvGrpSpPr>
          <p:cNvPr id="62" name="组合 61"/>
          <p:cNvGrpSpPr/>
          <p:nvPr/>
        </p:nvGrpSpPr>
        <p:grpSpPr>
          <a:xfrm>
            <a:off x="6939279" y="4556933"/>
            <a:ext cx="4192716" cy="454163"/>
            <a:chOff x="3631923" y="1877385"/>
            <a:chExt cx="7408633" cy="1582432"/>
          </a:xfrm>
        </p:grpSpPr>
        <p:sp>
          <p:nvSpPr>
            <p:cNvPr id="63" name="矩形 10"/>
            <p:cNvSpPr/>
            <p:nvPr/>
          </p:nvSpPr>
          <p:spPr>
            <a:xfrm>
              <a:off x="3631923" y="1877385"/>
              <a:ext cx="7408633" cy="1582432"/>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64" name="直接连接符 63"/>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3958899" y="1974311"/>
              <a:ext cx="6754680" cy="131500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406950"/>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63989" y="1877385"/>
              <a:ext cx="6754680" cy="4275026"/>
            </a:xfrm>
            <a:prstGeom prst="rect">
              <a:avLst/>
            </a:prstGeom>
          </p:spPr>
          <p:txBody>
            <a:bodyPr wrap="square">
              <a:spAutoFit/>
            </a:bodyPr>
            <a:lstStyle/>
            <a:p>
              <a:pPr lvl="0">
                <a:lnSpc>
                  <a:spcPct val="150000"/>
                </a:lnSpc>
                <a:defRPr/>
              </a:pPr>
              <a:r>
                <a:rPr lang="zh-CN" altLang="en-US" sz="1400" dirty="0">
                  <a:solidFill>
                    <a:prstClr val="black">
                      <a:lumMod val="75000"/>
                      <a:lumOff val="25000"/>
                    </a:prstClr>
                  </a:solidFill>
                  <a:latin typeface="+mn-ea"/>
                  <a:cs typeface="+mn-ea"/>
                  <a:sym typeface="+mn-lt"/>
                </a:rPr>
                <a:t>兰德指数是将聚类看成是一系列的决策过程，当且仅当两篇文档相似时，我们将它们归入同一簇中。</a:t>
              </a:r>
            </a:p>
            <a:p>
              <a:pPr lvl="0">
                <a:lnSpc>
                  <a:spcPct val="150000"/>
                </a:lnSpc>
                <a:defRPr/>
              </a:pPr>
              <a:endParaRPr lang="en-US" altLang="zh-CN" sz="1400" b="0" i="0" dirty="0">
                <a:solidFill>
                  <a:prstClr val="black">
                    <a:lumMod val="75000"/>
                    <a:lumOff val="25000"/>
                  </a:prstClr>
                </a:solidFill>
                <a:effectLst/>
                <a:latin typeface="+mn-ea"/>
                <a:cs typeface="+mn-ea"/>
                <a:sym typeface="+mn-lt"/>
              </a:endParaRPr>
            </a:p>
            <a:p>
              <a:pPr lvl="0">
                <a:lnSpc>
                  <a:spcPct val="150000"/>
                </a:lnSpc>
                <a:defRPr/>
              </a:pPr>
              <a:r>
                <a:rPr lang="en-US" altLang="zh-CN" sz="1400" b="0" i="0" dirty="0">
                  <a:solidFill>
                    <a:srgbClr val="4D4D4D"/>
                  </a:solidFill>
                  <a:effectLst/>
                  <a:latin typeface="-apple-system"/>
                </a:rPr>
                <a:t>ARI</a:t>
              </a:r>
              <a:r>
                <a:rPr lang="zh-CN" altLang="en-US" sz="1400" b="0" i="0" dirty="0">
                  <a:solidFill>
                    <a:srgbClr val="4D4D4D"/>
                  </a:solidFill>
                  <a:effectLst/>
                  <a:latin typeface="-apple-system"/>
                </a:rPr>
                <a:t>取值范围为</a:t>
              </a:r>
              <a:r>
                <a:rPr lang="en-US" altLang="zh-CN" sz="1400" b="0" i="0" dirty="0">
                  <a:solidFill>
                    <a:srgbClr val="4D4D4D"/>
                  </a:solidFill>
                  <a:effectLst/>
                  <a:latin typeface="-apple-system"/>
                </a:rPr>
                <a:t>[-1,1]</a:t>
              </a:r>
              <a:r>
                <a:rPr lang="zh-CN" altLang="en-US" sz="1400" b="0" i="0" dirty="0">
                  <a:solidFill>
                    <a:srgbClr val="4D4D4D"/>
                  </a:solidFill>
                  <a:effectLst/>
                  <a:latin typeface="-apple-system"/>
                </a:rPr>
                <a:t>，值越大意味着聚类结果与真实情况越吻合。从广义的角度来讲，</a:t>
              </a:r>
              <a:r>
                <a:rPr lang="en-US" altLang="zh-CN" sz="1400" b="0" i="0" dirty="0">
                  <a:solidFill>
                    <a:srgbClr val="4D4D4D"/>
                  </a:solidFill>
                  <a:effectLst/>
                  <a:latin typeface="-apple-system"/>
                </a:rPr>
                <a:t>ARI</a:t>
              </a:r>
              <a:r>
                <a:rPr lang="zh-CN" altLang="en-US" sz="1400" b="0" i="0" dirty="0">
                  <a:solidFill>
                    <a:srgbClr val="4D4D4D"/>
                  </a:solidFill>
                  <a:effectLst/>
                  <a:latin typeface="-apple-system"/>
                </a:rPr>
                <a:t>衡量的是两个数据分布的吻合程度。</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调整兰德系数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004" y="1846905"/>
            <a:ext cx="5152381" cy="3457143"/>
          </a:xfrm>
          <a:prstGeom prst="rect">
            <a:avLst/>
          </a:prstGeom>
        </p:spPr>
      </p:pic>
      <p:grpSp>
        <p:nvGrpSpPr>
          <p:cNvPr id="15" name="组合 14"/>
          <p:cNvGrpSpPr/>
          <p:nvPr/>
        </p:nvGrpSpPr>
        <p:grpSpPr>
          <a:xfrm>
            <a:off x="6939279" y="4556933"/>
            <a:ext cx="4192716" cy="514035"/>
            <a:chOff x="3631923" y="1877385"/>
            <a:chExt cx="7408633" cy="1179871"/>
          </a:xfrm>
        </p:grpSpPr>
        <p:sp>
          <p:nvSpPr>
            <p:cNvPr id="16" name="矩形 10"/>
            <p:cNvSpPr/>
            <p:nvPr/>
          </p:nvSpPr>
          <p:spPr>
            <a:xfrm>
              <a:off x="3631923" y="1877385"/>
              <a:ext cx="7408633" cy="1179871"/>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lang="en-US" altLang="zh-CN" sz="1400" b="1" dirty="0">
                  <a:solidFill>
                    <a:prstClr val="black">
                      <a:lumMod val="75000"/>
                      <a:lumOff val="25000"/>
                    </a:prstClr>
                  </a:solidFill>
                  <a:latin typeface="+mn-ea"/>
                  <a:cs typeface="+mn-ea"/>
                  <a:sym typeface="+mn-lt"/>
                </a:rPr>
                <a:t>2</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3</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4</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5</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6</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816535"/>
            <a:chOff x="3631923" y="1877385"/>
            <a:chExt cx="7408633" cy="4935533"/>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2"/>
              <a:ext cx="6754680" cy="4838606"/>
            </a:xfrm>
            <a:prstGeom prst="rect">
              <a:avLst/>
            </a:prstGeom>
          </p:spPr>
          <p:txBody>
            <a:bodyPr wrap="square">
              <a:spAutoFit/>
            </a:bodyPr>
            <a:lstStyle/>
            <a:p>
              <a:pPr lvl="0">
                <a:lnSpc>
                  <a:spcPct val="150000"/>
                </a:lnSpc>
                <a:defRPr/>
              </a:pPr>
              <a:r>
                <a:rPr lang="en-US" altLang="zh-CN" sz="1400" i="0" dirty="0" err="1">
                  <a:solidFill>
                    <a:srgbClr val="4D4D4D"/>
                  </a:solidFill>
                  <a:effectLst/>
                  <a:latin typeface="-apple-system"/>
                </a:rPr>
                <a:t>Calinski-Harabasz</a:t>
              </a:r>
              <a:r>
                <a:rPr lang="zh-CN" altLang="en-US" sz="1400" i="0" dirty="0">
                  <a:solidFill>
                    <a:srgbClr val="4D4D4D"/>
                  </a:solidFill>
                  <a:effectLst/>
                  <a:latin typeface="-apple-system"/>
                </a:rPr>
                <a:t>指数通过计算类中各点与类中心的距离平方和来度量类内的紧密度，通过计算各类中心点与数据集中心点距离平方和来度量数据集的分离度，</a:t>
              </a:r>
              <a:endParaRPr lang="en-US" altLang="zh-CN" sz="1400" i="0" dirty="0">
                <a:solidFill>
                  <a:srgbClr val="4D4D4D"/>
                </a:solidFill>
                <a:effectLst/>
                <a:latin typeface="-apple-system"/>
              </a:endParaRPr>
            </a:p>
            <a:p>
              <a:pPr lvl="0">
                <a:lnSpc>
                  <a:spcPct val="150000"/>
                </a:lnSpc>
                <a:defRPr/>
              </a:pPr>
              <a:r>
                <a:rPr lang="en-US" altLang="zh-CN" sz="1400" i="0" dirty="0">
                  <a:solidFill>
                    <a:srgbClr val="4D4D4D"/>
                  </a:solidFill>
                  <a:effectLst/>
                  <a:latin typeface="-apple-system"/>
                </a:rPr>
                <a:t>CH</a:t>
              </a:r>
              <a:r>
                <a:rPr lang="zh-CN" altLang="en-US" sz="1400" i="0" dirty="0">
                  <a:solidFill>
                    <a:srgbClr val="4D4D4D"/>
                  </a:solidFill>
                  <a:effectLst/>
                  <a:latin typeface="-apple-system"/>
                </a:rPr>
                <a:t>指标由分离度与紧密度的比值得到。从而，</a:t>
              </a:r>
              <a:r>
                <a:rPr lang="en-US" altLang="zh-CN" sz="1400" i="0" dirty="0">
                  <a:solidFill>
                    <a:srgbClr val="4D4D4D"/>
                  </a:solidFill>
                  <a:effectLst/>
                  <a:latin typeface="-apple-system"/>
                </a:rPr>
                <a:t>CH</a:t>
              </a:r>
              <a:r>
                <a:rPr lang="zh-CN" altLang="en-US" sz="1400" i="0" dirty="0">
                  <a:solidFill>
                    <a:srgbClr val="4D4D4D"/>
                  </a:solidFill>
                  <a:effectLst/>
                  <a:latin typeface="-apple-system"/>
                </a:rPr>
                <a:t>越大代表着类自身越紧密，类与类之间越分散，即更优的聚类结果。</a:t>
              </a:r>
              <a:endParaRPr kumimoji="0" lang="zh-CN" altLang="en-US" sz="140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5.3CH</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462" y="1733762"/>
            <a:ext cx="5304762" cy="3390476"/>
          </a:xfrm>
          <a:prstGeom prst="rect">
            <a:avLst/>
          </a:prstGeom>
        </p:spPr>
      </p:pic>
      <p:grpSp>
        <p:nvGrpSpPr>
          <p:cNvPr id="15" name="组合 14"/>
          <p:cNvGrpSpPr/>
          <p:nvPr/>
        </p:nvGrpSpPr>
        <p:grpSpPr>
          <a:xfrm>
            <a:off x="6939279" y="4556933"/>
            <a:ext cx="4192716" cy="541375"/>
            <a:chOff x="3631923" y="1877385"/>
            <a:chExt cx="7408633" cy="1242625"/>
          </a:xfrm>
        </p:grpSpPr>
        <p:sp>
          <p:nvSpPr>
            <p:cNvPr id="16" name="矩形 10"/>
            <p:cNvSpPr/>
            <p:nvPr/>
          </p:nvSpPr>
          <p:spPr>
            <a:xfrm>
              <a:off x="3631923" y="1877385"/>
              <a:ext cx="7408633" cy="124262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lang="zh-CN" altLang="en-US" sz="1400" b="1" dirty="0">
                  <a:solidFill>
                    <a:prstClr val="black">
                      <a:lumMod val="75000"/>
                      <a:lumOff val="25000"/>
                    </a:prstClr>
                  </a:solidFill>
                  <a:latin typeface="+mn-ea"/>
                  <a:cs typeface="+mn-ea"/>
                  <a:sym typeface="+mn-lt"/>
                </a:rPr>
                <a:t>沿聚类数递减</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126599"/>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2"/>
              <a:ext cx="6754680" cy="4163565"/>
            </a:xfrm>
            <a:prstGeom prst="rect">
              <a:avLst/>
            </a:prstGeom>
          </p:spPr>
          <p:txBody>
            <a:bodyPr wrap="square">
              <a:spAutoFit/>
            </a:bodyPr>
            <a:lstStyle/>
            <a:p>
              <a:pPr lvl="0">
                <a:lnSpc>
                  <a:spcPct val="150000"/>
                </a:lnSpc>
                <a:defRPr/>
              </a:pPr>
              <a:r>
                <a:rPr lang="zh-CN" altLang="en-US" sz="1400" b="0" i="0" dirty="0">
                  <a:solidFill>
                    <a:srgbClr val="4D4D4D"/>
                  </a:solidFill>
                  <a:effectLst/>
                  <a:latin typeface="-apple-system"/>
                </a:rPr>
                <a:t>根据数据的潜在模式，当设定的类簇数不断逼近真实类簇数时，</a:t>
              </a:r>
              <a:r>
                <a:rPr lang="en-US" altLang="zh-CN" sz="1400" b="0" i="0" dirty="0">
                  <a:solidFill>
                    <a:srgbClr val="4D4D4D"/>
                  </a:solidFill>
                  <a:effectLst/>
                  <a:latin typeface="-apple-system"/>
                </a:rPr>
                <a:t>SSE</a:t>
              </a:r>
              <a:r>
                <a:rPr lang="zh-CN" altLang="en-US" sz="1400" b="0" i="0" dirty="0">
                  <a:solidFill>
                    <a:srgbClr val="4D4D4D"/>
                  </a:solidFill>
                  <a:effectLst/>
                  <a:latin typeface="-apple-system"/>
                </a:rPr>
                <a:t>呈现快速下降态势，而当设定类簇数超过真实类簇数时，</a:t>
              </a:r>
              <a:r>
                <a:rPr lang="en-US" altLang="zh-CN" sz="1400" b="0" i="0" dirty="0">
                  <a:solidFill>
                    <a:srgbClr val="4D4D4D"/>
                  </a:solidFill>
                  <a:effectLst/>
                  <a:latin typeface="-apple-system"/>
                </a:rPr>
                <a:t>SSE</a:t>
              </a:r>
              <a:r>
                <a:rPr lang="zh-CN" altLang="en-US" sz="1400" b="0" i="0" dirty="0">
                  <a:solidFill>
                    <a:srgbClr val="4D4D4D"/>
                  </a:solidFill>
                  <a:effectLst/>
                  <a:latin typeface="-apple-system"/>
                </a:rPr>
                <a:t>也会继续下降，当下降会迅速趋于缓慢。通过画出</a:t>
              </a:r>
              <a:r>
                <a:rPr lang="en-US" altLang="zh-CN" sz="1400" b="0" i="0" dirty="0">
                  <a:solidFill>
                    <a:srgbClr val="4D4D4D"/>
                  </a:solidFill>
                  <a:effectLst/>
                  <a:latin typeface="-apple-system"/>
                </a:rPr>
                <a:t>K-SSE</a:t>
              </a:r>
              <a:r>
                <a:rPr lang="zh-CN" altLang="en-US" sz="1400" b="0" i="0" dirty="0">
                  <a:solidFill>
                    <a:srgbClr val="4D4D4D"/>
                  </a:solidFill>
                  <a:effectLst/>
                  <a:latin typeface="-apple-system"/>
                </a:rPr>
                <a:t>曲线，找出下降途中的拐点，即可较好的确定</a:t>
              </a:r>
              <a:r>
                <a:rPr lang="en-US" altLang="zh-CN" sz="1400" b="0" i="0" dirty="0">
                  <a:solidFill>
                    <a:srgbClr val="4D4D4D"/>
                  </a:solidFill>
                  <a:effectLst/>
                  <a:latin typeface="-apple-system"/>
                </a:rPr>
                <a:t>K</a:t>
              </a:r>
              <a:r>
                <a:rPr lang="zh-CN" altLang="en-US" sz="1400" b="0" i="0" dirty="0">
                  <a:solidFill>
                    <a:srgbClr val="4D4D4D"/>
                  </a:solidFill>
                  <a:effectLst/>
                  <a:latin typeface="-apple-system"/>
                </a:rPr>
                <a:t>值。</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5.4</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手肘法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924" y="1686143"/>
            <a:ext cx="5209524" cy="3485714"/>
          </a:xfrm>
          <a:prstGeom prst="rect">
            <a:avLst/>
          </a:prstGeom>
        </p:spPr>
      </p:pic>
      <p:grpSp>
        <p:nvGrpSpPr>
          <p:cNvPr id="15" name="组合 14"/>
          <p:cNvGrpSpPr/>
          <p:nvPr/>
        </p:nvGrpSpPr>
        <p:grpSpPr>
          <a:xfrm>
            <a:off x="6939279" y="4556934"/>
            <a:ext cx="4192716" cy="419639"/>
            <a:chOff x="3631923" y="1877385"/>
            <a:chExt cx="7408633" cy="963202"/>
          </a:xfrm>
        </p:grpSpPr>
        <p:sp>
          <p:nvSpPr>
            <p:cNvPr id="16" name="矩形 10"/>
            <p:cNvSpPr/>
            <p:nvPr/>
          </p:nvSpPr>
          <p:spPr>
            <a:xfrm>
              <a:off x="3631923" y="1877387"/>
              <a:ext cx="7408633" cy="948676"/>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3</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4</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5</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01</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69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目标的定义</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3" name="文本框 22"/>
          <p:cNvSpPr txBox="1"/>
          <p:nvPr/>
        </p:nvSpPr>
        <p:spPr>
          <a:xfrm>
            <a:off x="4464761" y="3335818"/>
            <a:ext cx="3262478" cy="260350"/>
          </a:xfrm>
          <a:prstGeom prst="rect">
            <a:avLst/>
          </a:prstGeom>
          <a:noFill/>
        </p:spPr>
        <p:txBody>
          <a:bodyPr wrap="square">
            <a:spAutoFit/>
          </a:bodyPr>
          <a:lstStyle/>
          <a:p>
            <a:pPr algn="ctr">
              <a:defRPr/>
            </a:pPr>
            <a:r>
              <a:rPr lang="en-US" altLang="zh-CN" sz="1100" i="1" spc="300" dirty="0">
                <a:solidFill>
                  <a:schemeClr val="bg1"/>
                </a:solidFill>
                <a:effectLst>
                  <a:outerShdw blurRad="127000" dist="38100" dir="16200000" algn="ctr" rotWithShape="0">
                    <a:schemeClr val="bg1">
                      <a:alpha val="20000"/>
                    </a:schemeClr>
                  </a:outerShdw>
                </a:effectLst>
                <a:cs typeface="+mn-ea"/>
                <a:sym typeface="+mn-lt"/>
              </a:rPr>
              <a:t>Definition of Objectives</a:t>
            </a:r>
          </a:p>
        </p:txBody>
      </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 name="文本框 1"/>
          <p:cNvSpPr txBox="1"/>
          <p:nvPr/>
        </p:nvSpPr>
        <p:spPr>
          <a:xfrm>
            <a:off x="4311650" y="4842510"/>
            <a:ext cx="3351530" cy="101473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一、生命科学的研究内容</a:t>
            </a:r>
          </a:p>
          <a:p>
            <a:r>
              <a:rPr lang="zh-CN" altLang="en-US" sz="2000">
                <a:latin typeface="宋体" panose="02010600030101010101" pitchFamily="2" charset="-122"/>
                <a:ea typeface="宋体" panose="02010600030101010101" pitchFamily="2" charset="-122"/>
              </a:rPr>
              <a:t>二、生命科学中数据的特征</a:t>
            </a:r>
          </a:p>
          <a:p>
            <a:r>
              <a:rPr lang="zh-CN" altLang="en-US" sz="2000">
                <a:latin typeface="宋体" panose="02010600030101010101" pitchFamily="2" charset="-122"/>
                <a:ea typeface="宋体" panose="02010600030101010101" pitchFamily="2" charset="-122"/>
              </a:rPr>
              <a:t>三、挖掘目标</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1737179"/>
            <a:chOff x="3631923" y="1877385"/>
            <a:chExt cx="7408633" cy="6768306"/>
          </a:xfrm>
        </p:grpSpPr>
        <p:sp>
          <p:nvSpPr>
            <p:cNvPr id="56" name="矩形 10"/>
            <p:cNvSpPr/>
            <p:nvPr/>
          </p:nvSpPr>
          <p:spPr>
            <a:xfrm>
              <a:off x="3631923" y="1877385"/>
              <a:ext cx="7408633" cy="6768306"/>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3"/>
              <a:ext cx="6754680" cy="6506851"/>
            </a:xfrm>
            <a:prstGeom prst="rect">
              <a:avLst/>
            </a:prstGeom>
          </p:spPr>
          <p:txBody>
            <a:bodyPr wrap="square">
              <a:spAutoFit/>
            </a:bodyPr>
            <a:lstStyle/>
            <a:p>
              <a:pPr lvl="0">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Gap Statistic</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方法就是通过比较参照数据集的期望和实际数据集的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log(</a:t>
              </a: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mn-ea"/>
                  <a:cs typeface="+mn-ea"/>
                  <a:sym typeface="+mn-lt"/>
                </a:rPr>
                <a:t>Wk</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，找到使</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log(</a:t>
              </a: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mn-ea"/>
                  <a:cs typeface="+mn-ea"/>
                  <a:sym typeface="+mn-lt"/>
                </a:rPr>
                <a:t>Wk</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下降最快的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k</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值。</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a:p>
              <a:pPr lvl="0">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Gap difference</a:t>
              </a:r>
              <a:r>
                <a:rPr lang="zh-CN" altLang="en-US" sz="1400" dirty="0">
                  <a:solidFill>
                    <a:prstClr val="black">
                      <a:lumMod val="75000"/>
                      <a:lumOff val="25000"/>
                    </a:prstClr>
                  </a:solidFill>
                  <a:latin typeface="+mn-ea"/>
                  <a:cs typeface="+mn-ea"/>
                  <a:sym typeface="+mn-lt"/>
                </a:rPr>
                <a:t>首次出现正值时即为最佳聚类数</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71599" y="917550"/>
            <a:ext cx="3104603"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5.5</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间隔量统计法</a:t>
            </a:r>
          </a:p>
        </p:txBody>
      </p:sp>
      <p:grpSp>
        <p:nvGrpSpPr>
          <p:cNvPr id="17" name="组合 16"/>
          <p:cNvGrpSpPr/>
          <p:nvPr/>
        </p:nvGrpSpPr>
        <p:grpSpPr>
          <a:xfrm>
            <a:off x="6939279" y="4556933"/>
            <a:ext cx="4192716" cy="509455"/>
            <a:chOff x="3631923" y="1877385"/>
            <a:chExt cx="7408633" cy="1200880"/>
          </a:xfrm>
        </p:grpSpPr>
        <p:sp>
          <p:nvSpPr>
            <p:cNvPr id="18" name="矩形 10"/>
            <p:cNvSpPr/>
            <p:nvPr/>
          </p:nvSpPr>
          <p:spPr>
            <a:xfrm>
              <a:off x="3631923" y="1877387"/>
              <a:ext cx="7408633" cy="1200878"/>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9" name="直接连接符 18"/>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958899" y="1974310"/>
              <a:ext cx="6754680" cy="8896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11</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871783"/>
            <a:ext cx="5333333" cy="3438095"/>
          </a:xfrm>
          <a:prstGeom prst="rect">
            <a:avLst/>
          </a:prstGeom>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14320" y="4870305"/>
            <a:ext cx="6096000" cy="1334978"/>
            <a:chOff x="3631923" y="1877385"/>
            <a:chExt cx="7408633" cy="2235367"/>
          </a:xfrm>
        </p:grpSpPr>
        <p:sp>
          <p:nvSpPr>
            <p:cNvPr id="56" name="矩形 10"/>
            <p:cNvSpPr/>
            <p:nvPr/>
          </p:nvSpPr>
          <p:spPr>
            <a:xfrm>
              <a:off x="3631923" y="1877387"/>
              <a:ext cx="7408633" cy="223536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3"/>
              <a:ext cx="6754680" cy="1937107"/>
            </a:xfrm>
            <a:prstGeom prst="rect">
              <a:avLst/>
            </a:prstGeom>
          </p:spPr>
          <p:txBody>
            <a:bodyPr wrap="square">
              <a:spAutoFit/>
            </a:bodyPr>
            <a:lstStyle/>
            <a:p>
              <a:pPr lvl="0">
                <a:lnSpc>
                  <a:spcPct val="150000"/>
                </a:lnSpc>
                <a:defRPr/>
              </a:pPr>
              <a:r>
                <a:rPr lang="zh-CN" altLang="en-US" sz="1600" b="1" dirty="0">
                  <a:solidFill>
                    <a:prstClr val="black">
                      <a:lumMod val="75000"/>
                      <a:lumOff val="25000"/>
                    </a:prstClr>
                  </a:solidFill>
                  <a:latin typeface="+mn-ea"/>
                  <a:cs typeface="+mn-ea"/>
                  <a:sym typeface="+mn-lt"/>
                </a:rPr>
                <a:t>结果分析</a:t>
              </a:r>
              <a:r>
                <a:rPr lang="zh-CN" altLang="en-US" sz="1600" dirty="0">
                  <a:solidFill>
                    <a:prstClr val="black">
                      <a:lumMod val="75000"/>
                      <a:lumOff val="25000"/>
                    </a:prstClr>
                  </a:solidFill>
                  <a:latin typeface="+mn-ea"/>
                  <a:cs typeface="+mn-ea"/>
                  <a:sym typeface="+mn-lt"/>
                </a:rPr>
                <a:t>：根据以上</a:t>
              </a:r>
              <a:r>
                <a:rPr lang="en-US" altLang="zh-CN" sz="1600" dirty="0">
                  <a:solidFill>
                    <a:prstClr val="black">
                      <a:lumMod val="75000"/>
                      <a:lumOff val="25000"/>
                    </a:prstClr>
                  </a:solidFill>
                  <a:latin typeface="+mn-ea"/>
                  <a:cs typeface="+mn-ea"/>
                  <a:sym typeface="+mn-lt"/>
                </a:rPr>
                <a:t>5</a:t>
              </a:r>
              <a:r>
                <a:rPr lang="zh-CN" altLang="en-US" sz="1600" dirty="0">
                  <a:solidFill>
                    <a:prstClr val="black">
                      <a:lumMod val="75000"/>
                      <a:lumOff val="25000"/>
                    </a:prstClr>
                  </a:solidFill>
                  <a:latin typeface="+mn-ea"/>
                  <a:cs typeface="+mn-ea"/>
                  <a:sym typeface="+mn-lt"/>
                </a:rPr>
                <a:t>类方法，在没有对聚类数有其他要求和限制的情况下，</a:t>
              </a:r>
              <a:r>
                <a:rPr lang="zh-CN" altLang="en-US" sz="1600" b="1" dirty="0">
                  <a:solidFill>
                    <a:prstClr val="black">
                      <a:lumMod val="75000"/>
                      <a:lumOff val="25000"/>
                    </a:prstClr>
                  </a:solidFill>
                  <a:latin typeface="+mn-ea"/>
                  <a:cs typeface="+mn-ea"/>
                  <a:sym typeface="+mn-lt"/>
                </a:rPr>
                <a:t>簇数为</a:t>
              </a:r>
              <a:r>
                <a:rPr lang="en-US" altLang="zh-CN" sz="1600" b="1" dirty="0">
                  <a:solidFill>
                    <a:prstClr val="black">
                      <a:lumMod val="75000"/>
                      <a:lumOff val="25000"/>
                    </a:prstClr>
                  </a:solidFill>
                  <a:latin typeface="+mn-ea"/>
                  <a:cs typeface="+mn-ea"/>
                  <a:sym typeface="+mn-lt"/>
                </a:rPr>
                <a:t>2</a:t>
              </a:r>
              <a:r>
                <a:rPr lang="zh-CN" altLang="en-US" sz="1600" b="1" dirty="0">
                  <a:solidFill>
                    <a:prstClr val="black">
                      <a:lumMod val="75000"/>
                      <a:lumOff val="25000"/>
                    </a:prstClr>
                  </a:solidFill>
                  <a:latin typeface="+mn-ea"/>
                  <a:cs typeface="+mn-ea"/>
                  <a:sym typeface="+mn-lt"/>
                </a:rPr>
                <a:t>时聚类效果较好</a:t>
              </a:r>
              <a:r>
                <a:rPr lang="zh-CN" altLang="en-US" sz="1600" dirty="0">
                  <a:solidFill>
                    <a:prstClr val="black">
                      <a:lumMod val="75000"/>
                      <a:lumOff val="25000"/>
                    </a:prstClr>
                  </a:solidFill>
                  <a:latin typeface="+mn-ea"/>
                  <a:cs typeface="+mn-ea"/>
                  <a:sym typeface="+mn-lt"/>
                </a:rPr>
                <a:t>，能比较好的反映各簇的特征</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5.6</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最佳聚类数对比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883" y="1987694"/>
            <a:ext cx="5072843" cy="2250542"/>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1968" y="1373448"/>
            <a:ext cx="6552728" cy="369332"/>
          </a:xfrm>
          <a:prstGeom prst="rect">
            <a:avLst/>
          </a:prstGeom>
          <a:noFill/>
        </p:spPr>
        <p:txBody>
          <a:bodyPr wrap="square" rtlCol="0">
            <a:spAutoFit/>
          </a:bodyPr>
          <a:lstStyle/>
          <a:p>
            <a:r>
              <a:rPr lang="zh-CN" altLang="en-US" dirty="0"/>
              <a:t>五种聚类算法性能比较（以轮廓系数和</a:t>
            </a:r>
            <a:r>
              <a:rPr lang="en-US" altLang="zh-CN" dirty="0"/>
              <a:t>CH</a:t>
            </a:r>
            <a:r>
              <a:rPr lang="zh-CN" altLang="en-US" dirty="0"/>
              <a:t>系数为参考，</a:t>
            </a:r>
            <a:r>
              <a:rPr lang="en-US" altLang="zh-CN" dirty="0"/>
              <a:t>K=16</a:t>
            </a:r>
            <a:r>
              <a:rPr lang="zh-CN" altLang="en-US" dirty="0"/>
              <a:t>）</a:t>
            </a:r>
          </a:p>
        </p:txBody>
      </p:sp>
      <p:graphicFrame>
        <p:nvGraphicFramePr>
          <p:cNvPr id="3" name="表格 3"/>
          <p:cNvGraphicFramePr>
            <a:graphicFrameLocks noGrp="1"/>
          </p:cNvGraphicFramePr>
          <p:nvPr>
            <p:custDataLst>
              <p:tags r:id="rId1"/>
            </p:custDataLst>
            <p:extLst>
              <p:ext uri="{D42A27DB-BD31-4B8C-83A1-F6EECF244321}">
                <p14:modId xmlns:p14="http://schemas.microsoft.com/office/powerpoint/2010/main" val="1928346123"/>
              </p:ext>
            </p:extLst>
          </p:nvPr>
        </p:nvGraphicFramePr>
        <p:xfrm>
          <a:off x="1357038" y="1981283"/>
          <a:ext cx="8989845" cy="1645920"/>
        </p:xfrm>
        <a:graphic>
          <a:graphicData uri="http://schemas.openxmlformats.org/drawingml/2006/table">
            <a:tbl>
              <a:tblPr firstRow="1" bandRow="1">
                <a:tableStyleId>{5C22544A-7EE6-4342-B048-85BDC9FD1C3A}</a:tableStyleId>
              </a:tblPr>
              <a:tblGrid>
                <a:gridCol w="687220">
                  <a:extLst>
                    <a:ext uri="{9D8B030D-6E8A-4147-A177-3AD203B41FA5}">
                      <a16:colId xmlns:a16="http://schemas.microsoft.com/office/drawing/2014/main" val="20000"/>
                    </a:ext>
                  </a:extLst>
                </a:gridCol>
                <a:gridCol w="2747645">
                  <a:extLst>
                    <a:ext uri="{9D8B030D-6E8A-4147-A177-3AD203B41FA5}">
                      <a16:colId xmlns:a16="http://schemas.microsoft.com/office/drawing/2014/main" val="20001"/>
                    </a:ext>
                  </a:extLst>
                </a:gridCol>
                <a:gridCol w="2830830">
                  <a:extLst>
                    <a:ext uri="{9D8B030D-6E8A-4147-A177-3AD203B41FA5}">
                      <a16:colId xmlns:a16="http://schemas.microsoft.com/office/drawing/2014/main" val="20002"/>
                    </a:ext>
                  </a:extLst>
                </a:gridCol>
                <a:gridCol w="2724150">
                  <a:extLst>
                    <a:ext uri="{9D8B030D-6E8A-4147-A177-3AD203B41FA5}">
                      <a16:colId xmlns:a16="http://schemas.microsoft.com/office/drawing/2014/main" val="20003"/>
                    </a:ext>
                  </a:extLst>
                </a:gridCol>
              </a:tblGrid>
              <a:tr h="365760">
                <a:tc>
                  <a:txBody>
                    <a:bodyPr/>
                    <a:lstStyle/>
                    <a:p>
                      <a:pPr algn="ctr"/>
                      <a:endParaRPr lang="zh-CN" altLang="en-US" dirty="0"/>
                    </a:p>
                  </a:txBody>
                  <a:tcPr/>
                </a:tc>
                <a:tc>
                  <a:txBody>
                    <a:bodyPr/>
                    <a:lstStyle/>
                    <a:p>
                      <a:pPr algn="ctr"/>
                      <a:r>
                        <a:rPr lang="zh-CN" altLang="en-US" dirty="0"/>
                        <a:t>层次算法</a:t>
                      </a:r>
                    </a:p>
                  </a:txBody>
                  <a:tcPr/>
                </a:tc>
                <a:tc>
                  <a:txBody>
                    <a:bodyPr/>
                    <a:lstStyle/>
                    <a:p>
                      <a:pPr algn="ctr"/>
                      <a:r>
                        <a:rPr lang="en-US" altLang="zh-CN" dirty="0"/>
                        <a:t>K-Means</a:t>
                      </a:r>
                      <a:r>
                        <a:rPr lang="zh-CN" altLang="en-US" dirty="0"/>
                        <a:t>算法</a:t>
                      </a:r>
                    </a:p>
                  </a:txBody>
                  <a:tcPr/>
                </a:tc>
                <a:tc>
                  <a:txBody>
                    <a:bodyPr/>
                    <a:lstStyle/>
                    <a:p>
                      <a:pPr algn="ctr"/>
                      <a:r>
                        <a:rPr lang="en-US" altLang="zh-CN" dirty="0"/>
                        <a:t>EM</a:t>
                      </a:r>
                      <a:r>
                        <a:rPr lang="zh-CN" altLang="en-US" dirty="0"/>
                        <a:t>算法</a:t>
                      </a:r>
                    </a:p>
                  </a:txBody>
                  <a:tcPr/>
                </a:tc>
                <a:extLst>
                  <a:ext uri="{0D108BD9-81ED-4DB2-BD59-A6C34878D82A}">
                    <a16:rowId xmlns:a16="http://schemas.microsoft.com/office/drawing/2014/main" val="10000"/>
                  </a:ext>
                </a:extLst>
              </a:tr>
              <a:tr h="264029">
                <a:tc>
                  <a:txBody>
                    <a:bodyPr/>
                    <a:lstStyle/>
                    <a:p>
                      <a:pPr algn="ctr"/>
                      <a:r>
                        <a:rPr lang="en-US" altLang="zh-CN" dirty="0"/>
                        <a:t>CH</a:t>
                      </a:r>
                      <a:r>
                        <a:rPr lang="zh-CN" altLang="en-US" dirty="0"/>
                        <a:t>系数</a:t>
                      </a:r>
                    </a:p>
                  </a:txBody>
                  <a:tcPr/>
                </a:tc>
                <a:tc>
                  <a:txBody>
                    <a:bodyPr/>
                    <a:lstStyle/>
                    <a:p>
                      <a:pPr algn="ctr"/>
                      <a:r>
                        <a:rPr lang="en-US" altLang="zh-CN" dirty="0"/>
                        <a:t>——</a:t>
                      </a:r>
                      <a:endParaRPr lang="zh-CN" altLang="en-US" dirty="0"/>
                    </a:p>
                  </a:txBody>
                  <a:tcPr/>
                </a:tc>
                <a:tc>
                  <a:txBody>
                    <a:bodyPr/>
                    <a:lstStyle/>
                    <a:p>
                      <a:pPr algn="ctr"/>
                      <a:r>
                        <a:rPr lang="en-US" altLang="zh-CN" dirty="0"/>
                        <a:t>319.76685850142064</a:t>
                      </a:r>
                      <a:endParaRPr lang="zh-CN" altLang="en-US" dirty="0"/>
                    </a:p>
                  </a:txBody>
                  <a:tcPr>
                    <a:solidFill>
                      <a:srgbClr val="FFFF00"/>
                    </a:solidFill>
                  </a:tcPr>
                </a:tc>
                <a:tc>
                  <a:txBody>
                    <a:bodyPr/>
                    <a:lstStyle/>
                    <a:p>
                      <a:pPr algn="ctr"/>
                      <a:r>
                        <a:rPr lang="en-US" altLang="zh-CN" dirty="0"/>
                        <a:t>246.57496703290707</a:t>
                      </a:r>
                      <a:endParaRPr lang="zh-CN" altLang="en-US" dirty="0"/>
                    </a:p>
                  </a:txBody>
                  <a:tcPr/>
                </a:tc>
                <a:extLst>
                  <a:ext uri="{0D108BD9-81ED-4DB2-BD59-A6C34878D82A}">
                    <a16:rowId xmlns:a16="http://schemas.microsoft.com/office/drawing/2014/main" val="10001"/>
                  </a:ext>
                </a:extLst>
              </a:tr>
              <a:tr h="264029">
                <a:tc>
                  <a:txBody>
                    <a:bodyPr/>
                    <a:lstStyle/>
                    <a:p>
                      <a:pPr algn="ctr"/>
                      <a:r>
                        <a:rPr lang="zh-CN" altLang="en-US" dirty="0"/>
                        <a:t>轮廓系数</a:t>
                      </a:r>
                    </a:p>
                  </a:txBody>
                  <a:tcPr/>
                </a:tc>
                <a:tc>
                  <a:txBody>
                    <a:bodyPr/>
                    <a:lstStyle/>
                    <a:p>
                      <a:pPr algn="ctr"/>
                      <a:r>
                        <a:rPr lang="en-US" altLang="zh-CN" dirty="0"/>
                        <a:t>0.00248712385790475</a:t>
                      </a:r>
                      <a:endParaRPr lang="zh-CN" altLang="en-US" dirty="0"/>
                    </a:p>
                  </a:txBody>
                  <a:tcPr/>
                </a:tc>
                <a:tc>
                  <a:txBody>
                    <a:bodyPr/>
                    <a:lstStyle/>
                    <a:p>
                      <a:pPr algn="ctr"/>
                      <a:r>
                        <a:rPr lang="en-US" altLang="zh-CN" dirty="0"/>
                        <a:t>0.014719488401014922</a:t>
                      </a:r>
                    </a:p>
                  </a:txBody>
                  <a:tcPr>
                    <a:solidFill>
                      <a:srgbClr val="E7F1FC"/>
                    </a:solidFill>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bl>
          </a:graphicData>
        </a:graphic>
      </p:graphicFrame>
      <p:sp>
        <p:nvSpPr>
          <p:cNvPr id="4" name="文本框 3"/>
          <p:cNvSpPr txBox="1"/>
          <p:nvPr/>
        </p:nvSpPr>
        <p:spPr>
          <a:xfrm>
            <a:off x="3665009" y="5876042"/>
            <a:ext cx="6332356" cy="400110"/>
          </a:xfrm>
          <a:prstGeom prst="rect">
            <a:avLst/>
          </a:prstGeom>
          <a:noFill/>
        </p:spPr>
        <p:txBody>
          <a:bodyPr wrap="square" rtlCol="0">
            <a:spAutoFit/>
          </a:bodyPr>
          <a:lstStyle/>
          <a:p>
            <a:r>
              <a:rPr lang="en-US" altLang="zh-CN" sz="2000" dirty="0"/>
              <a:t>K-Means</a:t>
            </a:r>
            <a:r>
              <a:rPr lang="zh-CN" altLang="en-US" sz="2000" dirty="0"/>
              <a:t>算法的聚类性能最优</a:t>
            </a:r>
          </a:p>
        </p:txBody>
      </p:sp>
      <p:graphicFrame>
        <p:nvGraphicFramePr>
          <p:cNvPr id="5" name="表格 3"/>
          <p:cNvGraphicFramePr>
            <a:graphicFrameLocks noGrp="1"/>
          </p:cNvGraphicFramePr>
          <p:nvPr>
            <p:custDataLst>
              <p:tags r:id="rId2"/>
            </p:custDataLst>
            <p:extLst>
              <p:ext uri="{D42A27DB-BD31-4B8C-83A1-F6EECF244321}">
                <p14:modId xmlns:p14="http://schemas.microsoft.com/office/powerpoint/2010/main" val="582449271"/>
              </p:ext>
            </p:extLst>
          </p:nvPr>
        </p:nvGraphicFramePr>
        <p:xfrm>
          <a:off x="1356795" y="3626098"/>
          <a:ext cx="8990330" cy="1920240"/>
        </p:xfrm>
        <a:graphic>
          <a:graphicData uri="http://schemas.openxmlformats.org/drawingml/2006/table">
            <a:tbl>
              <a:tblPr firstRow="1" bandRow="1">
                <a:tableStyleId>{5C22544A-7EE6-4342-B048-85BDC9FD1C3A}</a:tableStyleId>
              </a:tblPr>
              <a:tblGrid>
                <a:gridCol w="720725">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gridCol w="2814955">
                  <a:extLst>
                    <a:ext uri="{9D8B030D-6E8A-4147-A177-3AD203B41FA5}">
                      <a16:colId xmlns:a16="http://schemas.microsoft.com/office/drawing/2014/main" val="20002"/>
                    </a:ext>
                  </a:extLst>
                </a:gridCol>
                <a:gridCol w="2717800">
                  <a:extLst>
                    <a:ext uri="{9D8B030D-6E8A-4147-A177-3AD203B41FA5}">
                      <a16:colId xmlns:a16="http://schemas.microsoft.com/office/drawing/2014/main" val="20003"/>
                    </a:ext>
                  </a:extLst>
                </a:gridCol>
              </a:tblGrid>
              <a:tr h="365760">
                <a:tc>
                  <a:txBody>
                    <a:bodyPr/>
                    <a:lstStyle/>
                    <a:p>
                      <a:pPr algn="ctr"/>
                      <a:endParaRPr lang="zh-CN" altLang="en-US" dirty="0"/>
                    </a:p>
                  </a:txBody>
                  <a:tcPr/>
                </a:tc>
                <a:tc>
                  <a:txBody>
                    <a:bodyPr/>
                    <a:lstStyle/>
                    <a:p>
                      <a:pPr algn="ctr"/>
                      <a:r>
                        <a:rPr lang="zh-CN" altLang="en-US" dirty="0"/>
                        <a:t>光谱聚类</a:t>
                      </a:r>
                    </a:p>
                  </a:txBody>
                  <a:tcPr/>
                </a:tc>
                <a:tc>
                  <a:txBody>
                    <a:bodyPr/>
                    <a:lstStyle/>
                    <a:p>
                      <a:pPr algn="ctr"/>
                      <a:r>
                        <a:rPr lang="zh-CN" altLang="en-US" dirty="0"/>
                        <a:t>mini-batch KMeans聚类</a:t>
                      </a:r>
                    </a:p>
                  </a:txBody>
                  <a:tcPr/>
                </a:tc>
                <a:tc>
                  <a:txBody>
                    <a:bodyPr/>
                    <a:lstStyle/>
                    <a:p>
                      <a:pPr algn="ctr">
                        <a:buNone/>
                      </a:pPr>
                      <a:r>
                        <a:rPr lang="zh-CN" altLang="en-US" dirty="0"/>
                        <a:t>聚合聚类</a:t>
                      </a:r>
                    </a:p>
                  </a:txBody>
                  <a:tcPr/>
                </a:tc>
                <a:extLst>
                  <a:ext uri="{0D108BD9-81ED-4DB2-BD59-A6C34878D82A}">
                    <a16:rowId xmlns:a16="http://schemas.microsoft.com/office/drawing/2014/main" val="10000"/>
                  </a:ext>
                </a:extLst>
              </a:tr>
              <a:tr h="264029">
                <a:tc>
                  <a:txBody>
                    <a:bodyPr/>
                    <a:lstStyle/>
                    <a:p>
                      <a:pPr algn="ctr"/>
                      <a:r>
                        <a:rPr lang="en-US" altLang="zh-CN" dirty="0"/>
                        <a:t>CH</a:t>
                      </a:r>
                      <a:r>
                        <a:rPr lang="zh-CN" altLang="en-US" dirty="0"/>
                        <a:t>系数</a:t>
                      </a:r>
                    </a:p>
                  </a:txBody>
                  <a:tcPr/>
                </a:tc>
                <a:tc>
                  <a:txBody>
                    <a:bodyPr/>
                    <a:lstStyle/>
                    <a:p>
                      <a:pPr algn="ctr"/>
                      <a:r>
                        <a:rPr lang="zh-CN" altLang="en-US" dirty="0"/>
                        <a:t>20.997679677705893</a:t>
                      </a:r>
                    </a:p>
                  </a:txBody>
                  <a:tcPr/>
                </a:tc>
                <a:tc>
                  <a:txBody>
                    <a:bodyPr/>
                    <a:lstStyle/>
                    <a:p>
                      <a:pPr algn="ctr"/>
                      <a:r>
                        <a:rPr lang="zh-CN" altLang="en-US" dirty="0"/>
                        <a:t>291.16303482234787</a:t>
                      </a:r>
                    </a:p>
                  </a:txBody>
                  <a:tcPr/>
                </a:tc>
                <a:tc>
                  <a:txBody>
                    <a:bodyPr/>
                    <a:lstStyle/>
                    <a:p>
                      <a:pPr algn="ctr">
                        <a:buNone/>
                      </a:pPr>
                      <a:r>
                        <a:rPr lang="zh-CN" altLang="en-US" dirty="0"/>
                        <a:t>298.34400557454126</a:t>
                      </a:r>
                    </a:p>
                  </a:txBody>
                  <a:tcPr/>
                </a:tc>
                <a:extLst>
                  <a:ext uri="{0D108BD9-81ED-4DB2-BD59-A6C34878D82A}">
                    <a16:rowId xmlns:a16="http://schemas.microsoft.com/office/drawing/2014/main" val="10001"/>
                  </a:ext>
                </a:extLst>
              </a:tr>
              <a:tr h="264029">
                <a:tc>
                  <a:txBody>
                    <a:bodyPr/>
                    <a:lstStyle/>
                    <a:p>
                      <a:pPr algn="ctr"/>
                      <a:r>
                        <a:rPr lang="zh-CN" altLang="en-US" dirty="0"/>
                        <a:t>轮廓系数</a:t>
                      </a:r>
                    </a:p>
                  </a:txBody>
                  <a:tcPr/>
                </a:tc>
                <a:tc>
                  <a:txBody>
                    <a:bodyPr/>
                    <a:lstStyle/>
                    <a:p>
                      <a:pPr algn="ctr"/>
                      <a:r>
                        <a:rPr lang="en-US" altLang="zh-CN" dirty="0"/>
                        <a:t>-0</a:t>
                      </a:r>
                      <a:r>
                        <a:rPr lang="zh-CN" altLang="en-US" dirty="0"/>
                        <a:t>.5500419628598704</a:t>
                      </a:r>
                    </a:p>
                  </a:txBody>
                  <a:tcPr/>
                </a:tc>
                <a:tc>
                  <a:txBody>
                    <a:bodyPr/>
                    <a:lstStyle/>
                    <a:p>
                      <a:pPr algn="ctr"/>
                      <a:r>
                        <a:rPr lang="zh-CN" altLang="en-US" dirty="0"/>
                        <a:t>0.2102668916753857</a:t>
                      </a:r>
                    </a:p>
                  </a:txBody>
                  <a:tcPr>
                    <a:solidFill>
                      <a:srgbClr val="FFFF00"/>
                    </a:solidFill>
                  </a:tcPr>
                </a:tc>
                <a:tc>
                  <a:txBody>
                    <a:bodyPr/>
                    <a:lstStyle/>
                    <a:p>
                      <a:pPr algn="ctr">
                        <a:buNone/>
                      </a:pPr>
                      <a:r>
                        <a:rPr lang="zh-CN" altLang="en-US" dirty="0"/>
                        <a:t>0.003004379059311155</a:t>
                      </a:r>
                    </a:p>
                  </a:txBody>
                  <a:tcPr/>
                </a:tc>
                <a:extLst>
                  <a:ext uri="{0D108BD9-81ED-4DB2-BD59-A6C34878D82A}">
                    <a16:rowId xmlns:a16="http://schemas.microsoft.com/office/drawing/2014/main" val="10002"/>
                  </a:ext>
                </a:extLst>
              </a:tr>
            </a:tbl>
          </a:graphicData>
        </a:graphic>
      </p:graphicFrame>
      <p:grpSp>
        <p:nvGrpSpPr>
          <p:cNvPr id="6" name="组合 5">
            <a:extLst>
              <a:ext uri="{FF2B5EF4-FFF2-40B4-BE49-F238E27FC236}">
                <a16:creationId xmlns:a16="http://schemas.microsoft.com/office/drawing/2014/main" id="{4916064F-0ABF-B389-2DBF-5A775C538016}"/>
              </a:ext>
            </a:extLst>
          </p:cNvPr>
          <p:cNvGrpSpPr/>
          <p:nvPr/>
        </p:nvGrpSpPr>
        <p:grpSpPr>
          <a:xfrm>
            <a:off x="516000" y="425108"/>
            <a:ext cx="5067703" cy="492443"/>
            <a:chOff x="516000" y="425108"/>
            <a:chExt cx="5067703" cy="492443"/>
          </a:xfrm>
        </p:grpSpPr>
        <p:cxnSp>
          <p:nvCxnSpPr>
            <p:cNvPr id="7" name="直接连接符 6">
              <a:extLst>
                <a:ext uri="{FF2B5EF4-FFF2-40B4-BE49-F238E27FC236}">
                  <a16:creationId xmlns:a16="http://schemas.microsoft.com/office/drawing/2014/main" id="{BCB70F2B-A3EE-DFF9-7B41-9AB647144B43}"/>
                </a:ext>
              </a:extLst>
            </p:cNvPr>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平行四边形 7">
              <a:extLst>
                <a:ext uri="{FF2B5EF4-FFF2-40B4-BE49-F238E27FC236}">
                  <a16:creationId xmlns:a16="http://schemas.microsoft.com/office/drawing/2014/main" id="{CB59C5AD-DA0C-67C5-BDE3-F6811CF71C70}"/>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 name="文本框 8">
              <a:extLst>
                <a:ext uri="{FF2B5EF4-FFF2-40B4-BE49-F238E27FC236}">
                  <a16:creationId xmlns:a16="http://schemas.microsoft.com/office/drawing/2014/main" id="{0B62A601-F027-A8AB-F430-89A18DB391F1}"/>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10" name="文本框 9">
              <a:extLst>
                <a:ext uri="{FF2B5EF4-FFF2-40B4-BE49-F238E27FC236}">
                  <a16:creationId xmlns:a16="http://schemas.microsoft.com/office/drawing/2014/main" id="{AD916864-DBDB-4E77-0621-29ADA6172706}"/>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1" name="文本框 1">
            <a:extLst>
              <a:ext uri="{FF2B5EF4-FFF2-40B4-BE49-F238E27FC236}">
                <a16:creationId xmlns:a16="http://schemas.microsoft.com/office/drawing/2014/main" id="{E4585763-30BD-0E48-BFB2-F402C675274F}"/>
              </a:ext>
            </a:extLst>
          </p:cNvPr>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5.7</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聚类算法对比</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06</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模型的部署</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123042" y="4695731"/>
            <a:ext cx="6754680" cy="7005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通过聚类模型的聚类中心结果，我们可以得出各类簇基因发展水平的趋势用以估计整体发展水平。</a:t>
            </a:r>
          </a:p>
        </p:txBody>
      </p:sp>
      <p:sp>
        <p:nvSpPr>
          <p:cNvPr id="46" name="文本框 1"/>
          <p:cNvSpPr txBox="1"/>
          <p:nvPr/>
        </p:nvSpPr>
        <p:spPr>
          <a:xfrm>
            <a:off x="5123042" y="435480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6.2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基因表达水平的趋势</a:t>
            </a:r>
          </a:p>
        </p:txBody>
      </p:sp>
      <p:sp>
        <p:nvSpPr>
          <p:cNvPr id="51" name="矩形 50"/>
          <p:cNvSpPr/>
          <p:nvPr/>
        </p:nvSpPr>
        <p:spPr>
          <a:xfrm>
            <a:off x="5105828" y="2010895"/>
            <a:ext cx="6754680" cy="102374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 本案例用</a:t>
            </a:r>
            <a:r>
              <a:rPr lang="en-US" altLang="zh-CN" sz="1400" dirty="0">
                <a:latin typeface="微软雅黑" panose="020B0503020204020204" pitchFamily="34" charset="-122"/>
                <a:ea typeface="微软雅黑" panose="020B0503020204020204" pitchFamily="34" charset="-122"/>
              </a:rPr>
              <a:t>DNA</a:t>
            </a:r>
            <a:r>
              <a:rPr lang="zh-CN" altLang="en-US" sz="1400" dirty="0">
                <a:latin typeface="微软雅黑" panose="020B0503020204020204" pitchFamily="34" charset="-122"/>
                <a:ea typeface="微软雅黑" panose="020B0503020204020204" pitchFamily="34" charset="-122"/>
              </a:rPr>
              <a:t>微阵列研究酵母在新陈代谢过程中的临时基因表达，并在酵母生长过程中的</a:t>
            </a: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个不同时间点对基因表达水平进行测量。通过聚类模型，我们可以将新数据导入，对酵母菌各时段基因表达水平进行预测。</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52" name="文本框 1"/>
          <p:cNvSpPr txBox="1"/>
          <p:nvPr/>
        </p:nvSpPr>
        <p:spPr>
          <a:xfrm>
            <a:off x="5126848" y="1669967"/>
            <a:ext cx="4687712"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6.1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预测酵母菌各时段基因表达水平</a:t>
            </a:r>
          </a:p>
        </p:txBody>
      </p:sp>
      <p:grpSp>
        <p:nvGrpSpPr>
          <p:cNvPr id="5" name="组合 4"/>
          <p:cNvGrpSpPr/>
          <p:nvPr/>
        </p:nvGrpSpPr>
        <p:grpSpPr>
          <a:xfrm>
            <a:off x="793601" y="1409167"/>
            <a:ext cx="4274294" cy="4261784"/>
            <a:chOff x="793601" y="1409167"/>
            <a:chExt cx="4274294" cy="4261784"/>
          </a:xfrm>
        </p:grpSpPr>
        <p:sp>
          <p:nvSpPr>
            <p:cNvPr id="9" name="椭圆 8"/>
            <p:cNvSpPr/>
            <p:nvPr/>
          </p:nvSpPr>
          <p:spPr>
            <a:xfrm>
              <a:off x="793601" y="1409167"/>
              <a:ext cx="4261784" cy="4261784"/>
            </a:xfrm>
            <a:prstGeom prst="ellipse">
              <a:avLst/>
            </a:prstGeom>
            <a:noFill/>
            <a:ln w="12700" cap="flat" cmpd="sng" algn="ctr">
              <a:gradFill flip="none" rotWithShape="1">
                <a:gsLst>
                  <a:gs pos="0">
                    <a:schemeClr val="accent2">
                      <a:alpha val="0"/>
                    </a:schemeClr>
                  </a:gs>
                  <a:gs pos="100000">
                    <a:schemeClr val="accent2">
                      <a:alpha val="70000"/>
                    </a:scheme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 name="椭圆 9"/>
            <p:cNvSpPr/>
            <p:nvPr/>
          </p:nvSpPr>
          <p:spPr>
            <a:xfrm>
              <a:off x="1125354" y="1740920"/>
              <a:ext cx="3598278" cy="3598278"/>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39" name="图片 38" descr="图片包含 人, 室内, 女人, 桌子&#10;&#10;描述已自动生成"/>
            <p:cNvPicPr>
              <a:picLocks noChangeAspect="1"/>
            </p:cNvPicPr>
            <p:nvPr/>
          </p:nvPicPr>
          <p:blipFill rotWithShape="1">
            <a:blip r:embed="rId2" cstate="email"/>
            <a:srcRect/>
            <a:stretch>
              <a:fillRect/>
            </a:stretch>
          </p:blipFill>
          <p:spPr>
            <a:xfrm>
              <a:off x="1238943" y="1854509"/>
              <a:ext cx="3371100" cy="3371100"/>
            </a:xfrm>
            <a:prstGeom prst="ellipse">
              <a:avLst/>
            </a:prstGeom>
            <a:solidFill>
              <a:sysClr val="window" lastClr="FFFFFF"/>
            </a:solidFill>
            <a:ln w="12700" cap="flat" cmpd="sng" algn="ctr">
              <a:noFill/>
              <a:prstDash val="solid"/>
              <a:miter lim="800000"/>
              <a:headEnd/>
              <a:tailEnd/>
            </a:ln>
            <a:effectLst>
              <a:outerShdw blurRad="127000" dist="38100" dir="2700000" algn="tl" rotWithShape="0">
                <a:schemeClr val="accent1">
                  <a:alpha val="20000"/>
                </a:schemeClr>
              </a:outerShdw>
            </a:effectLst>
          </p:spPr>
        </p:pic>
        <p:sp>
          <p:nvSpPr>
            <p:cNvPr id="8" name="图形 2"/>
            <p:cNvSpPr/>
            <p:nvPr/>
          </p:nvSpPr>
          <p:spPr>
            <a:xfrm>
              <a:off x="4491668" y="4802114"/>
              <a:ext cx="243675" cy="295146"/>
            </a:xfrm>
            <a:custGeom>
              <a:avLst/>
              <a:gdLst>
                <a:gd name="connsiteX0" fmla="*/ 394463 w 617210"/>
                <a:gd name="connsiteY0" fmla="*/ 131115 h 747580"/>
                <a:gd name="connsiteX1" fmla="*/ 175068 w 617210"/>
                <a:gd name="connsiteY1" fmla="*/ 131115 h 747580"/>
                <a:gd name="connsiteX2" fmla="*/ 175068 w 617210"/>
                <a:gd name="connsiteY2" fmla="*/ 43581 h 747580"/>
                <a:gd name="connsiteX3" fmla="*/ 219395 w 617210"/>
                <a:gd name="connsiteY3" fmla="*/ 43581 h 747580"/>
                <a:gd name="connsiteX4" fmla="*/ 232059 w 617210"/>
                <a:gd name="connsiteY4" fmla="*/ 12665 h 747580"/>
                <a:gd name="connsiteX5" fmla="*/ 262975 w 617210"/>
                <a:gd name="connsiteY5" fmla="*/ 0 h 747580"/>
                <a:gd name="connsiteX6" fmla="*/ 307301 w 617210"/>
                <a:gd name="connsiteY6" fmla="*/ 0 h 747580"/>
                <a:gd name="connsiteX7" fmla="*/ 338217 w 617210"/>
                <a:gd name="connsiteY7" fmla="*/ 12665 h 747580"/>
                <a:gd name="connsiteX8" fmla="*/ 350882 w 617210"/>
                <a:gd name="connsiteY8" fmla="*/ 43581 h 747580"/>
                <a:gd name="connsiteX9" fmla="*/ 395208 w 617210"/>
                <a:gd name="connsiteY9" fmla="*/ 43581 h 747580"/>
                <a:gd name="connsiteX10" fmla="*/ 394463 w 617210"/>
                <a:gd name="connsiteY10" fmla="*/ 131115 h 747580"/>
                <a:gd name="connsiteX11" fmla="*/ 284952 w 617210"/>
                <a:gd name="connsiteY11" fmla="*/ 91632 h 747580"/>
                <a:gd name="connsiteX12" fmla="*/ 304322 w 617210"/>
                <a:gd name="connsiteY12" fmla="*/ 83437 h 747580"/>
                <a:gd name="connsiteX13" fmla="*/ 312516 w 617210"/>
                <a:gd name="connsiteY13" fmla="*/ 64068 h 747580"/>
                <a:gd name="connsiteX14" fmla="*/ 304322 w 617210"/>
                <a:gd name="connsiteY14" fmla="*/ 44326 h 747580"/>
                <a:gd name="connsiteX15" fmla="*/ 284952 w 617210"/>
                <a:gd name="connsiteY15" fmla="*/ 36504 h 747580"/>
                <a:gd name="connsiteX16" fmla="*/ 265210 w 617210"/>
                <a:gd name="connsiteY16" fmla="*/ 44326 h 747580"/>
                <a:gd name="connsiteX17" fmla="*/ 257388 w 617210"/>
                <a:gd name="connsiteY17" fmla="*/ 64068 h 747580"/>
                <a:gd name="connsiteX18" fmla="*/ 265210 w 617210"/>
                <a:gd name="connsiteY18" fmla="*/ 83437 h 747580"/>
                <a:gd name="connsiteX19" fmla="*/ 284952 w 617210"/>
                <a:gd name="connsiteY19" fmla="*/ 91632 h 747580"/>
                <a:gd name="connsiteX20" fmla="*/ 260368 w 617210"/>
                <a:gd name="connsiteY20" fmla="*/ 569904 h 747580"/>
                <a:gd name="connsiteX21" fmla="*/ 259995 w 617210"/>
                <a:gd name="connsiteY21" fmla="*/ 579588 h 747580"/>
                <a:gd name="connsiteX22" fmla="*/ 259623 w 617210"/>
                <a:gd name="connsiteY22" fmla="*/ 590018 h 747580"/>
                <a:gd name="connsiteX23" fmla="*/ 268563 w 617210"/>
                <a:gd name="connsiteY23" fmla="*/ 649989 h 747580"/>
                <a:gd name="connsiteX24" fmla="*/ 294637 w 617210"/>
                <a:gd name="connsiteY24" fmla="*/ 702137 h 747580"/>
                <a:gd name="connsiteX25" fmla="*/ 90141 w 617210"/>
                <a:gd name="connsiteY25" fmla="*/ 702137 h 747580"/>
                <a:gd name="connsiteX26" fmla="*/ 61088 w 617210"/>
                <a:gd name="connsiteY26" fmla="*/ 694314 h 747580"/>
                <a:gd name="connsiteX27" fmla="*/ 31661 w 617210"/>
                <a:gd name="connsiteY27" fmla="*/ 673828 h 747580"/>
                <a:gd name="connsiteX28" fmla="*/ 8940 w 617210"/>
                <a:gd name="connsiteY28" fmla="*/ 645146 h 747580"/>
                <a:gd name="connsiteX29" fmla="*/ 0 w 617210"/>
                <a:gd name="connsiteY29" fmla="*/ 611623 h 747580"/>
                <a:gd name="connsiteX30" fmla="*/ 0 w 617210"/>
                <a:gd name="connsiteY30" fmla="*/ 178048 h 747580"/>
                <a:gd name="connsiteX31" fmla="*/ 7077 w 617210"/>
                <a:gd name="connsiteY31" fmla="*/ 147505 h 747580"/>
                <a:gd name="connsiteX32" fmla="*/ 25329 w 617210"/>
                <a:gd name="connsiteY32" fmla="*/ 118451 h 747580"/>
                <a:gd name="connsiteX33" fmla="*/ 51403 w 617210"/>
                <a:gd name="connsiteY33" fmla="*/ 96474 h 747580"/>
                <a:gd name="connsiteX34" fmla="*/ 82320 w 617210"/>
                <a:gd name="connsiteY34" fmla="*/ 87534 h 747580"/>
                <a:gd name="connsiteX35" fmla="*/ 132233 w 617210"/>
                <a:gd name="connsiteY35" fmla="*/ 87534 h 747580"/>
                <a:gd name="connsiteX36" fmla="*/ 132233 w 617210"/>
                <a:gd name="connsiteY36" fmla="*/ 175069 h 747580"/>
                <a:gd name="connsiteX37" fmla="*/ 438417 w 617210"/>
                <a:gd name="connsiteY37" fmla="*/ 175069 h 747580"/>
                <a:gd name="connsiteX38" fmla="*/ 438417 w 617210"/>
                <a:gd name="connsiteY38" fmla="*/ 87534 h 747580"/>
                <a:gd name="connsiteX39" fmla="*/ 481997 w 617210"/>
                <a:gd name="connsiteY39" fmla="*/ 87534 h 747580"/>
                <a:gd name="connsiteX40" fmla="*/ 514031 w 617210"/>
                <a:gd name="connsiteY40" fmla="*/ 94611 h 747580"/>
                <a:gd name="connsiteX41" fmla="*/ 542340 w 617210"/>
                <a:gd name="connsiteY41" fmla="*/ 113608 h 747580"/>
                <a:gd name="connsiteX42" fmla="*/ 563200 w 617210"/>
                <a:gd name="connsiteY42" fmla="*/ 142290 h 747580"/>
                <a:gd name="connsiteX43" fmla="*/ 571394 w 617210"/>
                <a:gd name="connsiteY43" fmla="*/ 178048 h 747580"/>
                <a:gd name="connsiteX44" fmla="*/ 571394 w 617210"/>
                <a:gd name="connsiteY44" fmla="*/ 426124 h 747580"/>
                <a:gd name="connsiteX45" fmla="*/ 518873 w 617210"/>
                <a:gd name="connsiteY45" fmla="*/ 400796 h 747580"/>
                <a:gd name="connsiteX46" fmla="*/ 459276 w 617210"/>
                <a:gd name="connsiteY46" fmla="*/ 391855 h 747580"/>
                <a:gd name="connsiteX47" fmla="*/ 454433 w 617210"/>
                <a:gd name="connsiteY47" fmla="*/ 391855 h 747580"/>
                <a:gd name="connsiteX48" fmla="*/ 475293 w 617210"/>
                <a:gd name="connsiteY48" fmla="*/ 375839 h 747580"/>
                <a:gd name="connsiteX49" fmla="*/ 483487 w 617210"/>
                <a:gd name="connsiteY49" fmla="*/ 350510 h 747580"/>
                <a:gd name="connsiteX50" fmla="*/ 470450 w 617210"/>
                <a:gd name="connsiteY50" fmla="*/ 319593 h 747580"/>
                <a:gd name="connsiteX51" fmla="*/ 439161 w 617210"/>
                <a:gd name="connsiteY51" fmla="*/ 306929 h 747580"/>
                <a:gd name="connsiteX52" fmla="*/ 131488 w 617210"/>
                <a:gd name="connsiteY52" fmla="*/ 306929 h 747580"/>
                <a:gd name="connsiteX53" fmla="*/ 100199 w 617210"/>
                <a:gd name="connsiteY53" fmla="*/ 319593 h 747580"/>
                <a:gd name="connsiteX54" fmla="*/ 87162 w 617210"/>
                <a:gd name="connsiteY54" fmla="*/ 350510 h 747580"/>
                <a:gd name="connsiteX55" fmla="*/ 100199 w 617210"/>
                <a:gd name="connsiteY55" fmla="*/ 381799 h 747580"/>
                <a:gd name="connsiteX56" fmla="*/ 131488 w 617210"/>
                <a:gd name="connsiteY56" fmla="*/ 394835 h 747580"/>
                <a:gd name="connsiteX57" fmla="*/ 425007 w 617210"/>
                <a:gd name="connsiteY57" fmla="*/ 394835 h 747580"/>
                <a:gd name="connsiteX58" fmla="*/ 348647 w 617210"/>
                <a:gd name="connsiteY58" fmla="*/ 424634 h 747580"/>
                <a:gd name="connsiteX59" fmla="*/ 292030 w 617210"/>
                <a:gd name="connsiteY59" fmla="*/ 482369 h 747580"/>
                <a:gd name="connsiteX60" fmla="*/ 131488 w 617210"/>
                <a:gd name="connsiteY60" fmla="*/ 482369 h 747580"/>
                <a:gd name="connsiteX61" fmla="*/ 100199 w 617210"/>
                <a:gd name="connsiteY61" fmla="*/ 495035 h 747580"/>
                <a:gd name="connsiteX62" fmla="*/ 87162 w 617210"/>
                <a:gd name="connsiteY62" fmla="*/ 525951 h 747580"/>
                <a:gd name="connsiteX63" fmla="*/ 100199 w 617210"/>
                <a:gd name="connsiteY63" fmla="*/ 557240 h 747580"/>
                <a:gd name="connsiteX64" fmla="*/ 131488 w 617210"/>
                <a:gd name="connsiteY64" fmla="*/ 570277 h 747580"/>
                <a:gd name="connsiteX65" fmla="*/ 260368 w 617210"/>
                <a:gd name="connsiteY65" fmla="*/ 569904 h 747580"/>
                <a:gd name="connsiteX66" fmla="*/ 462628 w 617210"/>
                <a:gd name="connsiteY66" fmla="*/ 605290 h 747580"/>
                <a:gd name="connsiteX67" fmla="*/ 433946 w 617210"/>
                <a:gd name="connsiteY67" fmla="*/ 633972 h 747580"/>
                <a:gd name="connsiteX68" fmla="*/ 433946 w 617210"/>
                <a:gd name="connsiteY68" fmla="*/ 651851 h 747580"/>
                <a:gd name="connsiteX69" fmla="*/ 491682 w 617210"/>
                <a:gd name="connsiteY69" fmla="*/ 651851 h 747580"/>
                <a:gd name="connsiteX70" fmla="*/ 491682 w 617210"/>
                <a:gd name="connsiteY70" fmla="*/ 633972 h 747580"/>
                <a:gd name="connsiteX71" fmla="*/ 462628 w 617210"/>
                <a:gd name="connsiteY71" fmla="*/ 605290 h 747580"/>
                <a:gd name="connsiteX72" fmla="*/ 433946 w 617210"/>
                <a:gd name="connsiteY72" fmla="*/ 552770 h 747580"/>
                <a:gd name="connsiteX73" fmla="*/ 462628 w 617210"/>
                <a:gd name="connsiteY73" fmla="*/ 581451 h 747580"/>
                <a:gd name="connsiteX74" fmla="*/ 491309 w 617210"/>
                <a:gd name="connsiteY74" fmla="*/ 552770 h 747580"/>
                <a:gd name="connsiteX75" fmla="*/ 491309 w 617210"/>
                <a:gd name="connsiteY75" fmla="*/ 534891 h 747580"/>
                <a:gd name="connsiteX76" fmla="*/ 433574 w 617210"/>
                <a:gd name="connsiteY76" fmla="*/ 534891 h 747580"/>
                <a:gd name="connsiteX77" fmla="*/ 433574 w 617210"/>
                <a:gd name="connsiteY77" fmla="*/ 552770 h 747580"/>
                <a:gd name="connsiteX78" fmla="*/ 604918 w 617210"/>
                <a:gd name="connsiteY78" fmla="*/ 533773 h 747580"/>
                <a:gd name="connsiteX79" fmla="*/ 571766 w 617210"/>
                <a:gd name="connsiteY79" fmla="*/ 484605 h 747580"/>
                <a:gd name="connsiteX80" fmla="*/ 522598 w 617210"/>
                <a:gd name="connsiteY80" fmla="*/ 451454 h 747580"/>
                <a:gd name="connsiteX81" fmla="*/ 463001 w 617210"/>
                <a:gd name="connsiteY81" fmla="*/ 439162 h 747580"/>
                <a:gd name="connsiteX82" fmla="*/ 402658 w 617210"/>
                <a:gd name="connsiteY82" fmla="*/ 451454 h 747580"/>
                <a:gd name="connsiteX83" fmla="*/ 353490 w 617210"/>
                <a:gd name="connsiteY83" fmla="*/ 484605 h 747580"/>
                <a:gd name="connsiteX84" fmla="*/ 320338 w 617210"/>
                <a:gd name="connsiteY84" fmla="*/ 533773 h 747580"/>
                <a:gd name="connsiteX85" fmla="*/ 308046 w 617210"/>
                <a:gd name="connsiteY85" fmla="*/ 593370 h 747580"/>
                <a:gd name="connsiteX86" fmla="*/ 320338 w 617210"/>
                <a:gd name="connsiteY86" fmla="*/ 653713 h 747580"/>
                <a:gd name="connsiteX87" fmla="*/ 353490 w 617210"/>
                <a:gd name="connsiteY87" fmla="*/ 702881 h 747580"/>
                <a:gd name="connsiteX88" fmla="*/ 402658 w 617210"/>
                <a:gd name="connsiteY88" fmla="*/ 735658 h 747580"/>
                <a:gd name="connsiteX89" fmla="*/ 463001 w 617210"/>
                <a:gd name="connsiteY89" fmla="*/ 747580 h 747580"/>
                <a:gd name="connsiteX90" fmla="*/ 522598 w 617210"/>
                <a:gd name="connsiteY90" fmla="*/ 735658 h 747580"/>
                <a:gd name="connsiteX91" fmla="*/ 571766 w 617210"/>
                <a:gd name="connsiteY91" fmla="*/ 702881 h 747580"/>
                <a:gd name="connsiteX92" fmla="*/ 604918 w 617210"/>
                <a:gd name="connsiteY92" fmla="*/ 653713 h 747580"/>
                <a:gd name="connsiteX93" fmla="*/ 617210 w 617210"/>
                <a:gd name="connsiteY93" fmla="*/ 593370 h 747580"/>
                <a:gd name="connsiteX94" fmla="*/ 604918 w 617210"/>
                <a:gd name="connsiteY94" fmla="*/ 533773 h 747580"/>
                <a:gd name="connsiteX95" fmla="*/ 514776 w 617210"/>
                <a:gd name="connsiteY95" fmla="*/ 633972 h 747580"/>
                <a:gd name="connsiteX96" fmla="*/ 514776 w 617210"/>
                <a:gd name="connsiteY96" fmla="*/ 651851 h 747580"/>
                <a:gd name="connsiteX97" fmla="*/ 525951 w 617210"/>
                <a:gd name="connsiteY97" fmla="*/ 663398 h 747580"/>
                <a:gd name="connsiteX98" fmla="*/ 514403 w 617210"/>
                <a:gd name="connsiteY98" fmla="*/ 674945 h 747580"/>
                <a:gd name="connsiteX99" fmla="*/ 410852 w 617210"/>
                <a:gd name="connsiteY99" fmla="*/ 674945 h 747580"/>
                <a:gd name="connsiteX100" fmla="*/ 399305 w 617210"/>
                <a:gd name="connsiteY100" fmla="*/ 663398 h 747580"/>
                <a:gd name="connsiteX101" fmla="*/ 410480 w 617210"/>
                <a:gd name="connsiteY101" fmla="*/ 651851 h 747580"/>
                <a:gd name="connsiteX102" fmla="*/ 410480 w 617210"/>
                <a:gd name="connsiteY102" fmla="*/ 633972 h 747580"/>
                <a:gd name="connsiteX103" fmla="*/ 429849 w 617210"/>
                <a:gd name="connsiteY103" fmla="*/ 593370 h 747580"/>
                <a:gd name="connsiteX104" fmla="*/ 410480 w 617210"/>
                <a:gd name="connsiteY104" fmla="*/ 552770 h 747580"/>
                <a:gd name="connsiteX105" fmla="*/ 410480 w 617210"/>
                <a:gd name="connsiteY105" fmla="*/ 534891 h 747580"/>
                <a:gd name="connsiteX106" fmla="*/ 399305 w 617210"/>
                <a:gd name="connsiteY106" fmla="*/ 523343 h 747580"/>
                <a:gd name="connsiteX107" fmla="*/ 410852 w 617210"/>
                <a:gd name="connsiteY107" fmla="*/ 511796 h 747580"/>
                <a:gd name="connsiteX108" fmla="*/ 514403 w 617210"/>
                <a:gd name="connsiteY108" fmla="*/ 511796 h 747580"/>
                <a:gd name="connsiteX109" fmla="*/ 525951 w 617210"/>
                <a:gd name="connsiteY109" fmla="*/ 523343 h 747580"/>
                <a:gd name="connsiteX110" fmla="*/ 514776 w 617210"/>
                <a:gd name="connsiteY110" fmla="*/ 534891 h 747580"/>
                <a:gd name="connsiteX111" fmla="*/ 514776 w 617210"/>
                <a:gd name="connsiteY111" fmla="*/ 552770 h 747580"/>
                <a:gd name="connsiteX112" fmla="*/ 495407 w 617210"/>
                <a:gd name="connsiteY112" fmla="*/ 593370 h 747580"/>
                <a:gd name="connsiteX113" fmla="*/ 514776 w 617210"/>
                <a:gd name="connsiteY113" fmla="*/ 633972 h 7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17210" h="747580">
                  <a:moveTo>
                    <a:pt x="394463" y="131115"/>
                  </a:moveTo>
                  <a:lnTo>
                    <a:pt x="175068" y="131115"/>
                  </a:lnTo>
                  <a:lnTo>
                    <a:pt x="175068" y="43581"/>
                  </a:lnTo>
                  <a:lnTo>
                    <a:pt x="219395" y="43581"/>
                  </a:lnTo>
                  <a:cubicBezTo>
                    <a:pt x="219395" y="31289"/>
                    <a:pt x="223492" y="21232"/>
                    <a:pt x="232059" y="12665"/>
                  </a:cubicBezTo>
                  <a:cubicBezTo>
                    <a:pt x="240626" y="4097"/>
                    <a:pt x="250683" y="0"/>
                    <a:pt x="262975" y="0"/>
                  </a:cubicBezTo>
                  <a:lnTo>
                    <a:pt x="307301" y="0"/>
                  </a:lnTo>
                  <a:cubicBezTo>
                    <a:pt x="319593" y="0"/>
                    <a:pt x="329650" y="4097"/>
                    <a:pt x="338217" y="12665"/>
                  </a:cubicBezTo>
                  <a:cubicBezTo>
                    <a:pt x="346785" y="21232"/>
                    <a:pt x="350882" y="31289"/>
                    <a:pt x="350882" y="43581"/>
                  </a:cubicBezTo>
                  <a:lnTo>
                    <a:pt x="395208" y="43581"/>
                  </a:lnTo>
                  <a:lnTo>
                    <a:pt x="394463" y="131115"/>
                  </a:lnTo>
                  <a:close/>
                  <a:moveTo>
                    <a:pt x="284952" y="91632"/>
                  </a:moveTo>
                  <a:cubicBezTo>
                    <a:pt x="292402" y="91632"/>
                    <a:pt x="298734" y="89024"/>
                    <a:pt x="304322" y="83437"/>
                  </a:cubicBezTo>
                  <a:cubicBezTo>
                    <a:pt x="309536" y="78222"/>
                    <a:pt x="312516" y="71517"/>
                    <a:pt x="312516" y="64068"/>
                  </a:cubicBezTo>
                  <a:cubicBezTo>
                    <a:pt x="312516" y="56245"/>
                    <a:pt x="309909" y="49541"/>
                    <a:pt x="304322" y="44326"/>
                  </a:cubicBezTo>
                  <a:cubicBezTo>
                    <a:pt x="299107" y="39111"/>
                    <a:pt x="292402" y="36504"/>
                    <a:pt x="284952" y="36504"/>
                  </a:cubicBezTo>
                  <a:cubicBezTo>
                    <a:pt x="277130" y="36504"/>
                    <a:pt x="270425" y="39111"/>
                    <a:pt x="265210" y="44326"/>
                  </a:cubicBezTo>
                  <a:cubicBezTo>
                    <a:pt x="259995" y="49541"/>
                    <a:pt x="257388" y="55873"/>
                    <a:pt x="257388" y="64068"/>
                  </a:cubicBezTo>
                  <a:cubicBezTo>
                    <a:pt x="257388" y="71517"/>
                    <a:pt x="259995" y="77850"/>
                    <a:pt x="265210" y="83437"/>
                  </a:cubicBezTo>
                  <a:cubicBezTo>
                    <a:pt x="270425" y="89024"/>
                    <a:pt x="277130" y="91632"/>
                    <a:pt x="284952" y="91632"/>
                  </a:cubicBezTo>
                  <a:close/>
                  <a:moveTo>
                    <a:pt x="260368" y="569904"/>
                  </a:moveTo>
                  <a:cubicBezTo>
                    <a:pt x="260368" y="573257"/>
                    <a:pt x="260368" y="576609"/>
                    <a:pt x="259995" y="579588"/>
                  </a:cubicBezTo>
                  <a:cubicBezTo>
                    <a:pt x="259623" y="582941"/>
                    <a:pt x="259623" y="586293"/>
                    <a:pt x="259623" y="590018"/>
                  </a:cubicBezTo>
                  <a:cubicBezTo>
                    <a:pt x="259623" y="610877"/>
                    <a:pt x="262603" y="630992"/>
                    <a:pt x="268563" y="649989"/>
                  </a:cubicBezTo>
                  <a:cubicBezTo>
                    <a:pt x="274523" y="668986"/>
                    <a:pt x="283462" y="686492"/>
                    <a:pt x="294637" y="702137"/>
                  </a:cubicBezTo>
                  <a:lnTo>
                    <a:pt x="90141" y="702137"/>
                  </a:lnTo>
                  <a:cubicBezTo>
                    <a:pt x="81202" y="702137"/>
                    <a:pt x="71518" y="699529"/>
                    <a:pt x="61088" y="694314"/>
                  </a:cubicBezTo>
                  <a:cubicBezTo>
                    <a:pt x="50658" y="689099"/>
                    <a:pt x="40601" y="682395"/>
                    <a:pt x="31661" y="673828"/>
                  </a:cubicBezTo>
                  <a:cubicBezTo>
                    <a:pt x="22722" y="665261"/>
                    <a:pt x="14899" y="655948"/>
                    <a:pt x="8940" y="645146"/>
                  </a:cubicBezTo>
                  <a:cubicBezTo>
                    <a:pt x="2980" y="634344"/>
                    <a:pt x="0" y="623169"/>
                    <a:pt x="0" y="611623"/>
                  </a:cubicBezTo>
                  <a:lnTo>
                    <a:pt x="0" y="178048"/>
                  </a:lnTo>
                  <a:cubicBezTo>
                    <a:pt x="0" y="168364"/>
                    <a:pt x="2235" y="157934"/>
                    <a:pt x="7077" y="147505"/>
                  </a:cubicBezTo>
                  <a:cubicBezTo>
                    <a:pt x="11920" y="137075"/>
                    <a:pt x="17879" y="127390"/>
                    <a:pt x="25329" y="118451"/>
                  </a:cubicBezTo>
                  <a:cubicBezTo>
                    <a:pt x="32779" y="109511"/>
                    <a:pt x="41346" y="102061"/>
                    <a:pt x="51403" y="96474"/>
                  </a:cubicBezTo>
                  <a:cubicBezTo>
                    <a:pt x="61460" y="90886"/>
                    <a:pt x="71518" y="87534"/>
                    <a:pt x="82320" y="87534"/>
                  </a:cubicBezTo>
                  <a:lnTo>
                    <a:pt x="132233" y="87534"/>
                  </a:lnTo>
                  <a:lnTo>
                    <a:pt x="132233" y="175069"/>
                  </a:lnTo>
                  <a:lnTo>
                    <a:pt x="438417" y="175069"/>
                  </a:lnTo>
                  <a:lnTo>
                    <a:pt x="438417" y="87534"/>
                  </a:lnTo>
                  <a:lnTo>
                    <a:pt x="481997" y="87534"/>
                  </a:lnTo>
                  <a:cubicBezTo>
                    <a:pt x="492799" y="87534"/>
                    <a:pt x="503229" y="89769"/>
                    <a:pt x="514031" y="94611"/>
                  </a:cubicBezTo>
                  <a:cubicBezTo>
                    <a:pt x="524461" y="99454"/>
                    <a:pt x="534146" y="105414"/>
                    <a:pt x="542340" y="113608"/>
                  </a:cubicBezTo>
                  <a:cubicBezTo>
                    <a:pt x="550907" y="121431"/>
                    <a:pt x="557612" y="131115"/>
                    <a:pt x="563200" y="142290"/>
                  </a:cubicBezTo>
                  <a:cubicBezTo>
                    <a:pt x="568414" y="153464"/>
                    <a:pt x="571394" y="165384"/>
                    <a:pt x="571394" y="178048"/>
                  </a:cubicBezTo>
                  <a:lnTo>
                    <a:pt x="571394" y="426124"/>
                  </a:lnTo>
                  <a:cubicBezTo>
                    <a:pt x="555005" y="415322"/>
                    <a:pt x="537498" y="407127"/>
                    <a:pt x="518873" y="400796"/>
                  </a:cubicBezTo>
                  <a:cubicBezTo>
                    <a:pt x="500249" y="394835"/>
                    <a:pt x="480507" y="391855"/>
                    <a:pt x="459276" y="391855"/>
                  </a:cubicBezTo>
                  <a:lnTo>
                    <a:pt x="454433" y="391855"/>
                  </a:lnTo>
                  <a:cubicBezTo>
                    <a:pt x="463001" y="388503"/>
                    <a:pt x="469705" y="383288"/>
                    <a:pt x="475293" y="375839"/>
                  </a:cubicBezTo>
                  <a:cubicBezTo>
                    <a:pt x="480507" y="368389"/>
                    <a:pt x="483487" y="359822"/>
                    <a:pt x="483487" y="350510"/>
                  </a:cubicBezTo>
                  <a:cubicBezTo>
                    <a:pt x="483487" y="338218"/>
                    <a:pt x="479017" y="328161"/>
                    <a:pt x="470450" y="319593"/>
                  </a:cubicBezTo>
                  <a:cubicBezTo>
                    <a:pt x="461883" y="311026"/>
                    <a:pt x="451453" y="306929"/>
                    <a:pt x="439161" y="306929"/>
                  </a:cubicBezTo>
                  <a:lnTo>
                    <a:pt x="131488" y="306929"/>
                  </a:lnTo>
                  <a:cubicBezTo>
                    <a:pt x="119196" y="306929"/>
                    <a:pt x="108766" y="311026"/>
                    <a:pt x="100199" y="319593"/>
                  </a:cubicBezTo>
                  <a:cubicBezTo>
                    <a:pt x="91631" y="328161"/>
                    <a:pt x="87162" y="338218"/>
                    <a:pt x="87162" y="350510"/>
                  </a:cubicBezTo>
                  <a:cubicBezTo>
                    <a:pt x="87162" y="362802"/>
                    <a:pt x="91631" y="373232"/>
                    <a:pt x="100199" y="381799"/>
                  </a:cubicBezTo>
                  <a:cubicBezTo>
                    <a:pt x="108766" y="390366"/>
                    <a:pt x="119196" y="394835"/>
                    <a:pt x="131488" y="394835"/>
                  </a:cubicBezTo>
                  <a:lnTo>
                    <a:pt x="425007" y="394835"/>
                  </a:lnTo>
                  <a:cubicBezTo>
                    <a:pt x="397070" y="399678"/>
                    <a:pt x="371369" y="409362"/>
                    <a:pt x="348647" y="424634"/>
                  </a:cubicBezTo>
                  <a:cubicBezTo>
                    <a:pt x="325925" y="439906"/>
                    <a:pt x="306929" y="459275"/>
                    <a:pt x="292030" y="482369"/>
                  </a:cubicBezTo>
                  <a:lnTo>
                    <a:pt x="131488" y="482369"/>
                  </a:lnTo>
                  <a:cubicBezTo>
                    <a:pt x="119196" y="482369"/>
                    <a:pt x="108766" y="486467"/>
                    <a:pt x="100199" y="495035"/>
                  </a:cubicBezTo>
                  <a:cubicBezTo>
                    <a:pt x="91631" y="503602"/>
                    <a:pt x="87162" y="513658"/>
                    <a:pt x="87162" y="525951"/>
                  </a:cubicBezTo>
                  <a:cubicBezTo>
                    <a:pt x="87162" y="538243"/>
                    <a:pt x="91631" y="548673"/>
                    <a:pt x="100199" y="557240"/>
                  </a:cubicBezTo>
                  <a:cubicBezTo>
                    <a:pt x="108766" y="565806"/>
                    <a:pt x="119196" y="570277"/>
                    <a:pt x="131488" y="570277"/>
                  </a:cubicBezTo>
                  <a:lnTo>
                    <a:pt x="260368" y="569904"/>
                  </a:lnTo>
                  <a:close/>
                  <a:moveTo>
                    <a:pt x="462628" y="605290"/>
                  </a:moveTo>
                  <a:cubicBezTo>
                    <a:pt x="446611" y="605290"/>
                    <a:pt x="433946" y="618328"/>
                    <a:pt x="433946" y="633972"/>
                  </a:cubicBezTo>
                  <a:lnTo>
                    <a:pt x="433946" y="651851"/>
                  </a:lnTo>
                  <a:lnTo>
                    <a:pt x="491682" y="651851"/>
                  </a:lnTo>
                  <a:lnTo>
                    <a:pt x="491682" y="633972"/>
                  </a:lnTo>
                  <a:cubicBezTo>
                    <a:pt x="491682" y="618328"/>
                    <a:pt x="478645" y="605290"/>
                    <a:pt x="462628" y="605290"/>
                  </a:cubicBezTo>
                  <a:close/>
                  <a:moveTo>
                    <a:pt x="433946" y="552770"/>
                  </a:moveTo>
                  <a:cubicBezTo>
                    <a:pt x="433946" y="568786"/>
                    <a:pt x="446984" y="581451"/>
                    <a:pt x="462628" y="581451"/>
                  </a:cubicBezTo>
                  <a:cubicBezTo>
                    <a:pt x="478645" y="581451"/>
                    <a:pt x="491309" y="568414"/>
                    <a:pt x="491309" y="552770"/>
                  </a:cubicBezTo>
                  <a:lnTo>
                    <a:pt x="491309" y="534891"/>
                  </a:lnTo>
                  <a:lnTo>
                    <a:pt x="433574" y="534891"/>
                  </a:lnTo>
                  <a:lnTo>
                    <a:pt x="433574" y="552770"/>
                  </a:lnTo>
                  <a:close/>
                  <a:moveTo>
                    <a:pt x="604918" y="533773"/>
                  </a:moveTo>
                  <a:cubicBezTo>
                    <a:pt x="596723" y="515148"/>
                    <a:pt x="585548" y="498759"/>
                    <a:pt x="571766" y="484605"/>
                  </a:cubicBezTo>
                  <a:cubicBezTo>
                    <a:pt x="557985" y="470451"/>
                    <a:pt x="541223" y="459648"/>
                    <a:pt x="522598" y="451454"/>
                  </a:cubicBezTo>
                  <a:cubicBezTo>
                    <a:pt x="503974" y="443259"/>
                    <a:pt x="484232" y="439162"/>
                    <a:pt x="463001" y="439162"/>
                  </a:cubicBezTo>
                  <a:cubicBezTo>
                    <a:pt x="441397" y="439162"/>
                    <a:pt x="421282" y="443259"/>
                    <a:pt x="402658" y="451454"/>
                  </a:cubicBezTo>
                  <a:cubicBezTo>
                    <a:pt x="384034" y="459648"/>
                    <a:pt x="367644" y="470823"/>
                    <a:pt x="353490" y="484605"/>
                  </a:cubicBezTo>
                  <a:cubicBezTo>
                    <a:pt x="339335" y="498759"/>
                    <a:pt x="328533" y="515148"/>
                    <a:pt x="320338" y="533773"/>
                  </a:cubicBezTo>
                  <a:cubicBezTo>
                    <a:pt x="312143" y="552397"/>
                    <a:pt x="308046" y="572139"/>
                    <a:pt x="308046" y="593370"/>
                  </a:cubicBezTo>
                  <a:cubicBezTo>
                    <a:pt x="308046" y="614975"/>
                    <a:pt x="312143" y="635089"/>
                    <a:pt x="320338" y="653713"/>
                  </a:cubicBezTo>
                  <a:cubicBezTo>
                    <a:pt x="328533" y="672338"/>
                    <a:pt x="339708" y="688727"/>
                    <a:pt x="353490" y="702881"/>
                  </a:cubicBezTo>
                  <a:cubicBezTo>
                    <a:pt x="367644" y="717036"/>
                    <a:pt x="384034" y="727839"/>
                    <a:pt x="402658" y="735658"/>
                  </a:cubicBezTo>
                  <a:cubicBezTo>
                    <a:pt x="421282" y="743484"/>
                    <a:pt x="441397" y="747580"/>
                    <a:pt x="463001" y="747580"/>
                  </a:cubicBezTo>
                  <a:cubicBezTo>
                    <a:pt x="483860" y="747580"/>
                    <a:pt x="503974" y="743484"/>
                    <a:pt x="522598" y="735658"/>
                  </a:cubicBezTo>
                  <a:cubicBezTo>
                    <a:pt x="541223" y="727839"/>
                    <a:pt x="557612" y="716663"/>
                    <a:pt x="571766" y="702881"/>
                  </a:cubicBezTo>
                  <a:cubicBezTo>
                    <a:pt x="585921" y="689099"/>
                    <a:pt x="596723" y="672338"/>
                    <a:pt x="604918" y="653713"/>
                  </a:cubicBezTo>
                  <a:cubicBezTo>
                    <a:pt x="613112" y="635089"/>
                    <a:pt x="617210" y="614975"/>
                    <a:pt x="617210" y="593370"/>
                  </a:cubicBezTo>
                  <a:cubicBezTo>
                    <a:pt x="617210" y="572511"/>
                    <a:pt x="613112" y="552397"/>
                    <a:pt x="604918" y="533773"/>
                  </a:cubicBezTo>
                  <a:close/>
                  <a:moveTo>
                    <a:pt x="514776" y="633972"/>
                  </a:moveTo>
                  <a:lnTo>
                    <a:pt x="514776" y="651851"/>
                  </a:lnTo>
                  <a:cubicBezTo>
                    <a:pt x="521108" y="651851"/>
                    <a:pt x="525951" y="657066"/>
                    <a:pt x="525951" y="663398"/>
                  </a:cubicBezTo>
                  <a:cubicBezTo>
                    <a:pt x="525951" y="669730"/>
                    <a:pt x="520736" y="674945"/>
                    <a:pt x="514403" y="674945"/>
                  </a:cubicBezTo>
                  <a:lnTo>
                    <a:pt x="410852" y="674945"/>
                  </a:lnTo>
                  <a:cubicBezTo>
                    <a:pt x="404520" y="674945"/>
                    <a:pt x="399305" y="669730"/>
                    <a:pt x="399305" y="663398"/>
                  </a:cubicBezTo>
                  <a:cubicBezTo>
                    <a:pt x="399305" y="657066"/>
                    <a:pt x="404520" y="651851"/>
                    <a:pt x="410480" y="651851"/>
                  </a:cubicBezTo>
                  <a:lnTo>
                    <a:pt x="410480" y="633972"/>
                  </a:lnTo>
                  <a:cubicBezTo>
                    <a:pt x="410480" y="617582"/>
                    <a:pt x="418302" y="603055"/>
                    <a:pt x="429849" y="593370"/>
                  </a:cubicBezTo>
                  <a:cubicBezTo>
                    <a:pt x="417930" y="583686"/>
                    <a:pt x="410480" y="569159"/>
                    <a:pt x="410480" y="552770"/>
                  </a:cubicBezTo>
                  <a:lnTo>
                    <a:pt x="410480" y="534891"/>
                  </a:lnTo>
                  <a:cubicBezTo>
                    <a:pt x="404148" y="534891"/>
                    <a:pt x="399305" y="529676"/>
                    <a:pt x="399305" y="523343"/>
                  </a:cubicBezTo>
                  <a:cubicBezTo>
                    <a:pt x="399305" y="517011"/>
                    <a:pt x="404520" y="511796"/>
                    <a:pt x="410852" y="511796"/>
                  </a:cubicBezTo>
                  <a:lnTo>
                    <a:pt x="514403" y="511796"/>
                  </a:lnTo>
                  <a:cubicBezTo>
                    <a:pt x="520736" y="511796"/>
                    <a:pt x="525951" y="517011"/>
                    <a:pt x="525951" y="523343"/>
                  </a:cubicBezTo>
                  <a:cubicBezTo>
                    <a:pt x="525951" y="529676"/>
                    <a:pt x="520736" y="534891"/>
                    <a:pt x="514776" y="534891"/>
                  </a:cubicBezTo>
                  <a:lnTo>
                    <a:pt x="514776" y="552770"/>
                  </a:lnTo>
                  <a:cubicBezTo>
                    <a:pt x="514776" y="569159"/>
                    <a:pt x="506954" y="583686"/>
                    <a:pt x="495407" y="593370"/>
                  </a:cubicBezTo>
                  <a:cubicBezTo>
                    <a:pt x="507326" y="603055"/>
                    <a:pt x="514776" y="617582"/>
                    <a:pt x="514776" y="63397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cs typeface="+mn-ea"/>
              </a:endParaRPr>
            </a:p>
          </p:txBody>
        </p:sp>
        <p:grpSp>
          <p:nvGrpSpPr>
            <p:cNvPr id="4" name="组合 3"/>
            <p:cNvGrpSpPr/>
            <p:nvPr/>
          </p:nvGrpSpPr>
          <p:grpSpPr>
            <a:xfrm>
              <a:off x="4347288" y="1818904"/>
              <a:ext cx="532435" cy="532435"/>
              <a:chOff x="4347288" y="1818904"/>
              <a:chExt cx="532435" cy="532435"/>
            </a:xfrm>
          </p:grpSpPr>
          <p:sp>
            <p:nvSpPr>
              <p:cNvPr id="13" name="椭圆 12"/>
              <p:cNvSpPr/>
              <p:nvPr/>
            </p:nvSpPr>
            <p:spPr>
              <a:xfrm>
                <a:off x="4347288" y="1818904"/>
                <a:ext cx="532435" cy="532435"/>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 name="图形 6"/>
              <p:cNvSpPr/>
              <p:nvPr/>
            </p:nvSpPr>
            <p:spPr>
              <a:xfrm>
                <a:off x="4448648" y="1952253"/>
                <a:ext cx="329714" cy="265736"/>
              </a:xfrm>
              <a:custGeom>
                <a:avLst/>
                <a:gdLst>
                  <a:gd name="connsiteX0" fmla="*/ 608604 w 668425"/>
                  <a:gd name="connsiteY0" fmla="*/ 0 h 538723"/>
                  <a:gd name="connsiteX1" fmla="*/ 59821 w 668425"/>
                  <a:gd name="connsiteY1" fmla="*/ 0 h 538723"/>
                  <a:gd name="connsiteX2" fmla="*/ 0 w 668425"/>
                  <a:gd name="connsiteY2" fmla="*/ 59551 h 538723"/>
                  <a:gd name="connsiteX3" fmla="*/ 0 w 668425"/>
                  <a:gd name="connsiteY3" fmla="*/ 59821 h 538723"/>
                  <a:gd name="connsiteX4" fmla="*/ 0 w 668425"/>
                  <a:gd name="connsiteY4" fmla="*/ 398996 h 538723"/>
                  <a:gd name="connsiteX5" fmla="*/ 59551 w 668425"/>
                  <a:gd name="connsiteY5" fmla="*/ 458816 h 538723"/>
                  <a:gd name="connsiteX6" fmla="*/ 59821 w 668425"/>
                  <a:gd name="connsiteY6" fmla="*/ 458816 h 538723"/>
                  <a:gd name="connsiteX7" fmla="*/ 279253 w 668425"/>
                  <a:gd name="connsiteY7" fmla="*/ 458816 h 538723"/>
                  <a:gd name="connsiteX8" fmla="*/ 279253 w 668425"/>
                  <a:gd name="connsiteY8" fmla="*/ 498686 h 538723"/>
                  <a:gd name="connsiteX9" fmla="*/ 199379 w 668425"/>
                  <a:gd name="connsiteY9" fmla="*/ 498686 h 538723"/>
                  <a:gd name="connsiteX10" fmla="*/ 169469 w 668425"/>
                  <a:gd name="connsiteY10" fmla="*/ 528596 h 538723"/>
                  <a:gd name="connsiteX11" fmla="*/ 169469 w 668425"/>
                  <a:gd name="connsiteY11" fmla="*/ 538724 h 538723"/>
                  <a:gd name="connsiteX12" fmla="*/ 498685 w 668425"/>
                  <a:gd name="connsiteY12" fmla="*/ 538724 h 538723"/>
                  <a:gd name="connsiteX13" fmla="*/ 498685 w 668425"/>
                  <a:gd name="connsiteY13" fmla="*/ 528596 h 538723"/>
                  <a:gd name="connsiteX14" fmla="*/ 468775 w 668425"/>
                  <a:gd name="connsiteY14" fmla="*/ 498686 h 538723"/>
                  <a:gd name="connsiteX15" fmla="*/ 389037 w 668425"/>
                  <a:gd name="connsiteY15" fmla="*/ 498686 h 538723"/>
                  <a:gd name="connsiteX16" fmla="*/ 389037 w 668425"/>
                  <a:gd name="connsiteY16" fmla="*/ 459120 h 538723"/>
                  <a:gd name="connsiteX17" fmla="*/ 608469 w 668425"/>
                  <a:gd name="connsiteY17" fmla="*/ 459120 h 538723"/>
                  <a:gd name="connsiteX18" fmla="*/ 668424 w 668425"/>
                  <a:gd name="connsiteY18" fmla="*/ 399706 h 538723"/>
                  <a:gd name="connsiteX19" fmla="*/ 668425 w 668425"/>
                  <a:gd name="connsiteY19" fmla="*/ 399266 h 538723"/>
                  <a:gd name="connsiteX20" fmla="*/ 668425 w 668425"/>
                  <a:gd name="connsiteY20" fmla="*/ 59821 h 538723"/>
                  <a:gd name="connsiteX21" fmla="*/ 608604 w 668425"/>
                  <a:gd name="connsiteY21" fmla="*/ 0 h 538723"/>
                  <a:gd name="connsiteX22" fmla="*/ 528596 w 668425"/>
                  <a:gd name="connsiteY22" fmla="*/ 203398 h 538723"/>
                  <a:gd name="connsiteX23" fmla="*/ 507834 w 668425"/>
                  <a:gd name="connsiteY23" fmla="*/ 198266 h 538723"/>
                  <a:gd name="connsiteX24" fmla="*/ 441026 w 668425"/>
                  <a:gd name="connsiteY24" fmla="*/ 264838 h 538723"/>
                  <a:gd name="connsiteX25" fmla="*/ 446157 w 668425"/>
                  <a:gd name="connsiteY25" fmla="*/ 286106 h 538723"/>
                  <a:gd name="connsiteX26" fmla="*/ 400886 w 668425"/>
                  <a:gd name="connsiteY26" fmla="*/ 331377 h 538723"/>
                  <a:gd name="connsiteX27" fmla="*/ 355616 w 668425"/>
                  <a:gd name="connsiteY27" fmla="*/ 285837 h 538723"/>
                  <a:gd name="connsiteX28" fmla="*/ 360747 w 668425"/>
                  <a:gd name="connsiteY28" fmla="*/ 264838 h 538723"/>
                  <a:gd name="connsiteX29" fmla="*/ 293938 w 668425"/>
                  <a:gd name="connsiteY29" fmla="*/ 198299 h 538723"/>
                  <a:gd name="connsiteX30" fmla="*/ 272400 w 668425"/>
                  <a:gd name="connsiteY30" fmla="*/ 203431 h 538723"/>
                  <a:gd name="connsiteX31" fmla="*/ 251639 w 668425"/>
                  <a:gd name="connsiteY31" fmla="*/ 198299 h 538723"/>
                  <a:gd name="connsiteX32" fmla="*/ 184829 w 668425"/>
                  <a:gd name="connsiteY32" fmla="*/ 264838 h 538723"/>
                  <a:gd name="connsiteX33" fmla="*/ 189961 w 668425"/>
                  <a:gd name="connsiteY33" fmla="*/ 285837 h 538723"/>
                  <a:gd name="connsiteX34" fmla="*/ 144421 w 668425"/>
                  <a:gd name="connsiteY34" fmla="*/ 331107 h 538723"/>
                  <a:gd name="connsiteX35" fmla="*/ 112350 w 668425"/>
                  <a:gd name="connsiteY35" fmla="*/ 317907 h 538723"/>
                  <a:gd name="connsiteX36" fmla="*/ 99151 w 668425"/>
                  <a:gd name="connsiteY36" fmla="*/ 285837 h 538723"/>
                  <a:gd name="connsiteX37" fmla="*/ 144691 w 668425"/>
                  <a:gd name="connsiteY37" fmla="*/ 240600 h 538723"/>
                  <a:gd name="connsiteX38" fmla="*/ 165689 w 668425"/>
                  <a:gd name="connsiteY38" fmla="*/ 245731 h 538723"/>
                  <a:gd name="connsiteX39" fmla="*/ 232497 w 668425"/>
                  <a:gd name="connsiteY39" fmla="*/ 179158 h 538723"/>
                  <a:gd name="connsiteX40" fmla="*/ 227366 w 668425"/>
                  <a:gd name="connsiteY40" fmla="*/ 157890 h 538723"/>
                  <a:gd name="connsiteX41" fmla="*/ 272906 w 668425"/>
                  <a:gd name="connsiteY41" fmla="*/ 112620 h 538723"/>
                  <a:gd name="connsiteX42" fmla="*/ 318177 w 668425"/>
                  <a:gd name="connsiteY42" fmla="*/ 158161 h 538723"/>
                  <a:gd name="connsiteX43" fmla="*/ 313046 w 668425"/>
                  <a:gd name="connsiteY43" fmla="*/ 179158 h 538723"/>
                  <a:gd name="connsiteX44" fmla="*/ 379854 w 668425"/>
                  <a:gd name="connsiteY44" fmla="*/ 245697 h 538723"/>
                  <a:gd name="connsiteX45" fmla="*/ 400853 w 668425"/>
                  <a:gd name="connsiteY45" fmla="*/ 240566 h 538723"/>
                  <a:gd name="connsiteX46" fmla="*/ 401122 w 668425"/>
                  <a:gd name="connsiteY46" fmla="*/ 240566 h 538723"/>
                  <a:gd name="connsiteX47" fmla="*/ 421884 w 668425"/>
                  <a:gd name="connsiteY47" fmla="*/ 245697 h 538723"/>
                  <a:gd name="connsiteX48" fmla="*/ 488693 w 668425"/>
                  <a:gd name="connsiteY48" fmla="*/ 179158 h 538723"/>
                  <a:gd name="connsiteX49" fmla="*/ 496761 w 668425"/>
                  <a:gd name="connsiteY49" fmla="*/ 125819 h 538723"/>
                  <a:gd name="connsiteX50" fmla="*/ 528832 w 668425"/>
                  <a:gd name="connsiteY50" fmla="*/ 112620 h 538723"/>
                  <a:gd name="connsiteX51" fmla="*/ 534234 w 668425"/>
                  <a:gd name="connsiteY51" fmla="*/ 113160 h 538723"/>
                  <a:gd name="connsiteX52" fmla="*/ 573682 w 668425"/>
                  <a:gd name="connsiteY52" fmla="*/ 163645 h 538723"/>
                  <a:gd name="connsiteX53" fmla="*/ 528562 w 668425"/>
                  <a:gd name="connsiteY53" fmla="*/ 203431 h 5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8425" h="538723">
                    <a:moveTo>
                      <a:pt x="608604" y="0"/>
                    </a:moveTo>
                    <a:lnTo>
                      <a:pt x="59821" y="0"/>
                    </a:lnTo>
                    <a:cubicBezTo>
                      <a:pt x="26857" y="-75"/>
                      <a:pt x="75" y="26587"/>
                      <a:pt x="0" y="59551"/>
                    </a:cubicBezTo>
                    <a:cubicBezTo>
                      <a:pt x="0" y="59641"/>
                      <a:pt x="0" y="59730"/>
                      <a:pt x="0" y="59821"/>
                    </a:cubicBezTo>
                    <a:lnTo>
                      <a:pt x="0" y="398996"/>
                    </a:lnTo>
                    <a:cubicBezTo>
                      <a:pt x="-74" y="431959"/>
                      <a:pt x="26587" y="458742"/>
                      <a:pt x="59551" y="458816"/>
                    </a:cubicBezTo>
                    <a:cubicBezTo>
                      <a:pt x="59641" y="458817"/>
                      <a:pt x="59730" y="458817"/>
                      <a:pt x="59821" y="458816"/>
                    </a:cubicBezTo>
                    <a:lnTo>
                      <a:pt x="279253" y="458816"/>
                    </a:lnTo>
                    <a:lnTo>
                      <a:pt x="279253" y="498686"/>
                    </a:lnTo>
                    <a:lnTo>
                      <a:pt x="199379" y="498686"/>
                    </a:lnTo>
                    <a:cubicBezTo>
                      <a:pt x="182883" y="498741"/>
                      <a:pt x="169525" y="512100"/>
                      <a:pt x="169469" y="528596"/>
                    </a:cubicBezTo>
                    <a:lnTo>
                      <a:pt x="169469" y="538724"/>
                    </a:lnTo>
                    <a:lnTo>
                      <a:pt x="498685" y="538724"/>
                    </a:lnTo>
                    <a:lnTo>
                      <a:pt x="498685" y="528596"/>
                    </a:lnTo>
                    <a:cubicBezTo>
                      <a:pt x="498630" y="512100"/>
                      <a:pt x="485271" y="498741"/>
                      <a:pt x="468775" y="498686"/>
                    </a:cubicBezTo>
                    <a:lnTo>
                      <a:pt x="389037" y="498686"/>
                    </a:lnTo>
                    <a:lnTo>
                      <a:pt x="389037" y="459120"/>
                    </a:lnTo>
                    <a:lnTo>
                      <a:pt x="608469" y="459120"/>
                    </a:lnTo>
                    <a:cubicBezTo>
                      <a:pt x="641432" y="459269"/>
                      <a:pt x="668275" y="432669"/>
                      <a:pt x="668424" y="399706"/>
                    </a:cubicBezTo>
                    <a:cubicBezTo>
                      <a:pt x="668425" y="399559"/>
                      <a:pt x="668426" y="399412"/>
                      <a:pt x="668425" y="399266"/>
                    </a:cubicBezTo>
                    <a:lnTo>
                      <a:pt x="668425" y="59821"/>
                    </a:lnTo>
                    <a:cubicBezTo>
                      <a:pt x="668406" y="26791"/>
                      <a:pt x="641634" y="19"/>
                      <a:pt x="608604" y="0"/>
                    </a:cubicBezTo>
                    <a:close/>
                    <a:moveTo>
                      <a:pt x="528596" y="203398"/>
                    </a:moveTo>
                    <a:cubicBezTo>
                      <a:pt x="521369" y="203331"/>
                      <a:pt x="514259" y="201573"/>
                      <a:pt x="507834" y="198266"/>
                    </a:cubicBezTo>
                    <a:lnTo>
                      <a:pt x="441026" y="264838"/>
                    </a:lnTo>
                    <a:cubicBezTo>
                      <a:pt x="444484" y="271388"/>
                      <a:pt x="446249" y="278700"/>
                      <a:pt x="446157" y="286106"/>
                    </a:cubicBezTo>
                    <a:cubicBezTo>
                      <a:pt x="446101" y="311085"/>
                      <a:pt x="425866" y="331321"/>
                      <a:pt x="400886" y="331377"/>
                    </a:cubicBezTo>
                    <a:cubicBezTo>
                      <a:pt x="375840" y="331229"/>
                      <a:pt x="355615" y="310883"/>
                      <a:pt x="355616" y="285837"/>
                    </a:cubicBezTo>
                    <a:cubicBezTo>
                      <a:pt x="355556" y="278519"/>
                      <a:pt x="357319" y="271303"/>
                      <a:pt x="360747" y="264838"/>
                    </a:cubicBezTo>
                    <a:lnTo>
                      <a:pt x="293938" y="198299"/>
                    </a:lnTo>
                    <a:cubicBezTo>
                      <a:pt x="287270" y="201703"/>
                      <a:pt x="279886" y="203461"/>
                      <a:pt x="272400" y="203431"/>
                    </a:cubicBezTo>
                    <a:cubicBezTo>
                      <a:pt x="265174" y="203365"/>
                      <a:pt x="258063" y="201607"/>
                      <a:pt x="251639" y="198299"/>
                    </a:cubicBezTo>
                    <a:lnTo>
                      <a:pt x="184829" y="264838"/>
                    </a:lnTo>
                    <a:cubicBezTo>
                      <a:pt x="188257" y="271303"/>
                      <a:pt x="190021" y="278519"/>
                      <a:pt x="189961" y="285837"/>
                    </a:cubicBezTo>
                    <a:cubicBezTo>
                      <a:pt x="189887" y="310913"/>
                      <a:pt x="169498" y="331181"/>
                      <a:pt x="144421" y="331107"/>
                    </a:cubicBezTo>
                    <a:cubicBezTo>
                      <a:pt x="132417" y="331065"/>
                      <a:pt x="120906" y="326328"/>
                      <a:pt x="112350" y="317907"/>
                    </a:cubicBezTo>
                    <a:cubicBezTo>
                      <a:pt x="103823" y="309423"/>
                      <a:pt x="99066" y="297865"/>
                      <a:pt x="99151" y="285837"/>
                    </a:cubicBezTo>
                    <a:cubicBezTo>
                      <a:pt x="99243" y="260773"/>
                      <a:pt x="119627" y="240525"/>
                      <a:pt x="144691" y="240600"/>
                    </a:cubicBezTo>
                    <a:cubicBezTo>
                      <a:pt x="152033" y="240310"/>
                      <a:pt x="159308" y="242087"/>
                      <a:pt x="165689" y="245731"/>
                    </a:cubicBezTo>
                    <a:lnTo>
                      <a:pt x="232497" y="179158"/>
                    </a:lnTo>
                    <a:cubicBezTo>
                      <a:pt x="229161" y="172563"/>
                      <a:pt x="227405" y="165281"/>
                      <a:pt x="227366" y="157890"/>
                    </a:cubicBezTo>
                    <a:cubicBezTo>
                      <a:pt x="227514" y="132844"/>
                      <a:pt x="247860" y="112619"/>
                      <a:pt x="272906" y="112620"/>
                    </a:cubicBezTo>
                    <a:cubicBezTo>
                      <a:pt x="297952" y="112769"/>
                      <a:pt x="318178" y="133114"/>
                      <a:pt x="318177" y="158161"/>
                    </a:cubicBezTo>
                    <a:cubicBezTo>
                      <a:pt x="318237" y="165477"/>
                      <a:pt x="316473" y="172694"/>
                      <a:pt x="313046" y="179158"/>
                    </a:cubicBezTo>
                    <a:lnTo>
                      <a:pt x="379854" y="245697"/>
                    </a:lnTo>
                    <a:cubicBezTo>
                      <a:pt x="386319" y="242269"/>
                      <a:pt x="393535" y="240506"/>
                      <a:pt x="400853" y="240566"/>
                    </a:cubicBezTo>
                    <a:lnTo>
                      <a:pt x="401122" y="240566"/>
                    </a:lnTo>
                    <a:cubicBezTo>
                      <a:pt x="408348" y="240632"/>
                      <a:pt x="415459" y="242389"/>
                      <a:pt x="421884" y="245697"/>
                    </a:cubicBezTo>
                    <a:lnTo>
                      <a:pt x="488693" y="179158"/>
                    </a:lnTo>
                    <a:cubicBezTo>
                      <a:pt x="479188" y="161569"/>
                      <a:pt x="482479" y="139811"/>
                      <a:pt x="496761" y="125819"/>
                    </a:cubicBezTo>
                    <a:cubicBezTo>
                      <a:pt x="505333" y="117423"/>
                      <a:pt x="516834" y="112689"/>
                      <a:pt x="528832" y="112620"/>
                    </a:cubicBezTo>
                    <a:lnTo>
                      <a:pt x="534234" y="113160"/>
                    </a:lnTo>
                    <a:cubicBezTo>
                      <a:pt x="559068" y="116208"/>
                      <a:pt x="576730" y="138811"/>
                      <a:pt x="573682" y="163645"/>
                    </a:cubicBezTo>
                    <a:cubicBezTo>
                      <a:pt x="570887" y="186419"/>
                      <a:pt x="551507" y="203508"/>
                      <a:pt x="528562" y="203431"/>
                    </a:cubicBezTo>
                    <a:close/>
                  </a:path>
                </a:pathLst>
              </a:cu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prstClr val="black"/>
                  </a:solidFill>
                  <a:cs typeface="+mn-ea"/>
                </a:endParaRPr>
              </a:p>
            </p:txBody>
          </p:sp>
        </p:grpSp>
        <p:grpSp>
          <p:nvGrpSpPr>
            <p:cNvPr id="3" name="组合 2"/>
            <p:cNvGrpSpPr/>
            <p:nvPr/>
          </p:nvGrpSpPr>
          <p:grpSpPr>
            <a:xfrm>
              <a:off x="4535460" y="4305993"/>
              <a:ext cx="532435" cy="532435"/>
              <a:chOff x="4535460" y="4305993"/>
              <a:chExt cx="532435" cy="532435"/>
            </a:xfrm>
          </p:grpSpPr>
          <p:sp>
            <p:nvSpPr>
              <p:cNvPr id="16" name="椭圆 15"/>
              <p:cNvSpPr/>
              <p:nvPr/>
            </p:nvSpPr>
            <p:spPr>
              <a:xfrm>
                <a:off x="4535460" y="4305993"/>
                <a:ext cx="532435" cy="532435"/>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图形 4"/>
              <p:cNvSpPr/>
              <p:nvPr/>
            </p:nvSpPr>
            <p:spPr>
              <a:xfrm>
                <a:off x="4665190" y="4434163"/>
                <a:ext cx="261399" cy="261568"/>
              </a:xfrm>
              <a:custGeom>
                <a:avLst/>
                <a:gdLst>
                  <a:gd name="connsiteX0" fmla="*/ 593407 w 602054"/>
                  <a:gd name="connsiteY0" fmla="*/ 150181 h 602444"/>
                  <a:gd name="connsiteX1" fmla="*/ 509495 w 602054"/>
                  <a:gd name="connsiteY1" fmla="*/ 24098 h 602444"/>
                  <a:gd name="connsiteX2" fmla="*/ 463452 w 602054"/>
                  <a:gd name="connsiteY2" fmla="*/ 0 h 602444"/>
                  <a:gd name="connsiteX3" fmla="*/ 138992 w 602054"/>
                  <a:gd name="connsiteY3" fmla="*/ 0 h 602444"/>
                  <a:gd name="connsiteX4" fmla="*/ 93379 w 602054"/>
                  <a:gd name="connsiteY4" fmla="*/ 24528 h 602444"/>
                  <a:gd name="connsiteX5" fmla="*/ 9467 w 602054"/>
                  <a:gd name="connsiteY5" fmla="*/ 150181 h 602444"/>
                  <a:gd name="connsiteX6" fmla="*/ 0 w 602054"/>
                  <a:gd name="connsiteY6" fmla="*/ 180733 h 602444"/>
                  <a:gd name="connsiteX7" fmla="*/ 0 w 602054"/>
                  <a:gd name="connsiteY7" fmla="*/ 547794 h 602444"/>
                  <a:gd name="connsiteX8" fmla="*/ 54650 w 602054"/>
                  <a:gd name="connsiteY8" fmla="*/ 602444 h 602444"/>
                  <a:gd name="connsiteX9" fmla="*/ 547363 w 602054"/>
                  <a:gd name="connsiteY9" fmla="*/ 602444 h 602444"/>
                  <a:gd name="connsiteX10" fmla="*/ 602015 w 602054"/>
                  <a:gd name="connsiteY10" fmla="*/ 547794 h 602444"/>
                  <a:gd name="connsiteX11" fmla="*/ 602015 w 602054"/>
                  <a:gd name="connsiteY11" fmla="*/ 180733 h 602444"/>
                  <a:gd name="connsiteX12" fmla="*/ 593407 w 602054"/>
                  <a:gd name="connsiteY12" fmla="*/ 150181 h 602444"/>
                  <a:gd name="connsiteX13" fmla="*/ 192352 w 602054"/>
                  <a:gd name="connsiteY13" fmla="*/ 314992 h 602444"/>
                  <a:gd name="connsiteX14" fmla="*/ 212146 w 602054"/>
                  <a:gd name="connsiteY14" fmla="*/ 295198 h 602444"/>
                  <a:gd name="connsiteX15" fmla="*/ 222044 w 602054"/>
                  <a:gd name="connsiteY15" fmla="*/ 305095 h 602444"/>
                  <a:gd name="connsiteX16" fmla="*/ 202249 w 602054"/>
                  <a:gd name="connsiteY16" fmla="*/ 324890 h 602444"/>
                  <a:gd name="connsiteX17" fmla="*/ 212146 w 602054"/>
                  <a:gd name="connsiteY17" fmla="*/ 334787 h 602444"/>
                  <a:gd name="connsiteX18" fmla="*/ 241838 w 602054"/>
                  <a:gd name="connsiteY18" fmla="*/ 305095 h 602444"/>
                  <a:gd name="connsiteX19" fmla="*/ 252166 w 602054"/>
                  <a:gd name="connsiteY19" fmla="*/ 314992 h 602444"/>
                  <a:gd name="connsiteX20" fmla="*/ 221614 w 602054"/>
                  <a:gd name="connsiteY20" fmla="*/ 344684 h 602444"/>
                  <a:gd name="connsiteX21" fmla="*/ 224626 w 602054"/>
                  <a:gd name="connsiteY21" fmla="*/ 347696 h 602444"/>
                  <a:gd name="connsiteX22" fmla="*/ 215158 w 602054"/>
                  <a:gd name="connsiteY22" fmla="*/ 357593 h 602444"/>
                  <a:gd name="connsiteX23" fmla="*/ 157496 w 602054"/>
                  <a:gd name="connsiteY23" fmla="*/ 299931 h 602444"/>
                  <a:gd name="connsiteX24" fmla="*/ 216880 w 602054"/>
                  <a:gd name="connsiteY24" fmla="*/ 240548 h 602444"/>
                  <a:gd name="connsiteX25" fmla="*/ 266366 w 602054"/>
                  <a:gd name="connsiteY25" fmla="*/ 240548 h 602444"/>
                  <a:gd name="connsiteX26" fmla="*/ 299071 w 602054"/>
                  <a:gd name="connsiteY26" fmla="*/ 273251 h 602444"/>
                  <a:gd name="connsiteX27" fmla="*/ 289173 w 602054"/>
                  <a:gd name="connsiteY27" fmla="*/ 283579 h 602444"/>
                  <a:gd name="connsiteX28" fmla="*/ 259481 w 602054"/>
                  <a:gd name="connsiteY28" fmla="*/ 253457 h 602444"/>
                  <a:gd name="connsiteX29" fmla="*/ 224195 w 602054"/>
                  <a:gd name="connsiteY29" fmla="*/ 253457 h 602444"/>
                  <a:gd name="connsiteX30" fmla="*/ 177291 w 602054"/>
                  <a:gd name="connsiteY30" fmla="*/ 299931 h 602444"/>
                  <a:gd name="connsiteX31" fmla="*/ 192352 w 602054"/>
                  <a:gd name="connsiteY31" fmla="*/ 314992 h 602444"/>
                  <a:gd name="connsiteX32" fmla="*/ 260342 w 602054"/>
                  <a:gd name="connsiteY32" fmla="*/ 472919 h 602444"/>
                  <a:gd name="connsiteX33" fmla="*/ 176000 w 602054"/>
                  <a:gd name="connsiteY33" fmla="*/ 496586 h 602444"/>
                  <a:gd name="connsiteX34" fmla="*/ 200958 w 602054"/>
                  <a:gd name="connsiteY34" fmla="*/ 413535 h 602444"/>
                  <a:gd name="connsiteX35" fmla="*/ 209565 w 602054"/>
                  <a:gd name="connsiteY35" fmla="*/ 404928 h 602444"/>
                  <a:gd name="connsiteX36" fmla="*/ 268948 w 602054"/>
                  <a:gd name="connsiteY36" fmla="*/ 464312 h 602444"/>
                  <a:gd name="connsiteX37" fmla="*/ 260342 w 602054"/>
                  <a:gd name="connsiteY37" fmla="*/ 472919 h 602444"/>
                  <a:gd name="connsiteX38" fmla="*/ 219462 w 602054"/>
                  <a:gd name="connsiteY38" fmla="*/ 395031 h 602444"/>
                  <a:gd name="connsiteX39" fmla="*/ 335647 w 602054"/>
                  <a:gd name="connsiteY39" fmla="*/ 278846 h 602444"/>
                  <a:gd name="connsiteX40" fmla="*/ 395031 w 602054"/>
                  <a:gd name="connsiteY40" fmla="*/ 338229 h 602444"/>
                  <a:gd name="connsiteX41" fmla="*/ 278846 w 602054"/>
                  <a:gd name="connsiteY41" fmla="*/ 454415 h 602444"/>
                  <a:gd name="connsiteX42" fmla="*/ 219462 w 602054"/>
                  <a:gd name="connsiteY42" fmla="*/ 395031 h 602444"/>
                  <a:gd name="connsiteX43" fmla="*/ 345545 w 602054"/>
                  <a:gd name="connsiteY43" fmla="*/ 268948 h 602444"/>
                  <a:gd name="connsiteX44" fmla="*/ 362327 w 602054"/>
                  <a:gd name="connsiteY44" fmla="*/ 252166 h 602444"/>
                  <a:gd name="connsiteX45" fmla="*/ 398043 w 602054"/>
                  <a:gd name="connsiteY45" fmla="*/ 252166 h 602444"/>
                  <a:gd name="connsiteX46" fmla="*/ 421711 w 602054"/>
                  <a:gd name="connsiteY46" fmla="*/ 275833 h 602444"/>
                  <a:gd name="connsiteX47" fmla="*/ 421711 w 602054"/>
                  <a:gd name="connsiteY47" fmla="*/ 311549 h 602444"/>
                  <a:gd name="connsiteX48" fmla="*/ 404928 w 602054"/>
                  <a:gd name="connsiteY48" fmla="*/ 328332 h 602444"/>
                  <a:gd name="connsiteX49" fmla="*/ 345545 w 602054"/>
                  <a:gd name="connsiteY49" fmla="*/ 268948 h 602444"/>
                  <a:gd name="connsiteX50" fmla="*/ 435050 w 602054"/>
                  <a:gd name="connsiteY50" fmla="*/ 458718 h 602444"/>
                  <a:gd name="connsiteX51" fmla="*/ 385564 w 602054"/>
                  <a:gd name="connsiteY51" fmla="*/ 508204 h 602444"/>
                  <a:gd name="connsiteX52" fmla="*/ 375667 w 602054"/>
                  <a:gd name="connsiteY52" fmla="*/ 518102 h 602444"/>
                  <a:gd name="connsiteX53" fmla="*/ 316713 w 602054"/>
                  <a:gd name="connsiteY53" fmla="*/ 459148 h 602444"/>
                  <a:gd name="connsiteX54" fmla="*/ 326611 w 602054"/>
                  <a:gd name="connsiteY54" fmla="*/ 448821 h 602444"/>
                  <a:gd name="connsiteX55" fmla="*/ 330914 w 602054"/>
                  <a:gd name="connsiteY55" fmla="*/ 453554 h 602444"/>
                  <a:gd name="connsiteX56" fmla="*/ 360606 w 602054"/>
                  <a:gd name="connsiteY56" fmla="*/ 423862 h 602444"/>
                  <a:gd name="connsiteX57" fmla="*/ 370933 w 602054"/>
                  <a:gd name="connsiteY57" fmla="*/ 433760 h 602444"/>
                  <a:gd name="connsiteX58" fmla="*/ 341242 w 602054"/>
                  <a:gd name="connsiteY58" fmla="*/ 463452 h 602444"/>
                  <a:gd name="connsiteX59" fmla="*/ 350708 w 602054"/>
                  <a:gd name="connsiteY59" fmla="*/ 473349 h 602444"/>
                  <a:gd name="connsiteX60" fmla="*/ 375667 w 602054"/>
                  <a:gd name="connsiteY60" fmla="*/ 448821 h 602444"/>
                  <a:gd name="connsiteX61" fmla="*/ 385564 w 602054"/>
                  <a:gd name="connsiteY61" fmla="*/ 458718 h 602444"/>
                  <a:gd name="connsiteX62" fmla="*/ 360606 w 602054"/>
                  <a:gd name="connsiteY62" fmla="*/ 483246 h 602444"/>
                  <a:gd name="connsiteX63" fmla="*/ 375667 w 602054"/>
                  <a:gd name="connsiteY63" fmla="*/ 497877 h 602444"/>
                  <a:gd name="connsiteX64" fmla="*/ 422141 w 602054"/>
                  <a:gd name="connsiteY64" fmla="*/ 451403 h 602444"/>
                  <a:gd name="connsiteX65" fmla="*/ 422141 w 602054"/>
                  <a:gd name="connsiteY65" fmla="*/ 416116 h 602444"/>
                  <a:gd name="connsiteX66" fmla="*/ 390728 w 602054"/>
                  <a:gd name="connsiteY66" fmla="*/ 384703 h 602444"/>
                  <a:gd name="connsiteX67" fmla="*/ 400625 w 602054"/>
                  <a:gd name="connsiteY67" fmla="*/ 374806 h 602444"/>
                  <a:gd name="connsiteX68" fmla="*/ 435050 w 602054"/>
                  <a:gd name="connsiteY68" fmla="*/ 409232 h 602444"/>
                  <a:gd name="connsiteX69" fmla="*/ 435050 w 602054"/>
                  <a:gd name="connsiteY69" fmla="*/ 458718 h 602444"/>
                  <a:gd name="connsiteX70" fmla="*/ 82191 w 602054"/>
                  <a:gd name="connsiteY70" fmla="*/ 136841 h 602444"/>
                  <a:gd name="connsiteX71" fmla="*/ 136841 w 602054"/>
                  <a:gd name="connsiteY71" fmla="*/ 54650 h 602444"/>
                  <a:gd name="connsiteX72" fmla="*/ 465603 w 602054"/>
                  <a:gd name="connsiteY72" fmla="*/ 54650 h 602444"/>
                  <a:gd name="connsiteX73" fmla="*/ 520253 w 602054"/>
                  <a:gd name="connsiteY73" fmla="*/ 136841 h 602444"/>
                  <a:gd name="connsiteX74" fmla="*/ 82191 w 602054"/>
                  <a:gd name="connsiteY74" fmla="*/ 136841 h 6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2054" h="602444">
                    <a:moveTo>
                      <a:pt x="593407" y="150181"/>
                    </a:moveTo>
                    <a:lnTo>
                      <a:pt x="509495" y="24098"/>
                    </a:lnTo>
                    <a:cubicBezTo>
                      <a:pt x="499168" y="9037"/>
                      <a:pt x="481955" y="0"/>
                      <a:pt x="463452" y="0"/>
                    </a:cubicBezTo>
                    <a:lnTo>
                      <a:pt x="138992" y="0"/>
                    </a:lnTo>
                    <a:cubicBezTo>
                      <a:pt x="120919" y="0"/>
                      <a:pt x="103706" y="9037"/>
                      <a:pt x="93379" y="24528"/>
                    </a:cubicBezTo>
                    <a:lnTo>
                      <a:pt x="9467" y="150181"/>
                    </a:lnTo>
                    <a:cubicBezTo>
                      <a:pt x="3443" y="159218"/>
                      <a:pt x="0" y="169975"/>
                      <a:pt x="0" y="180733"/>
                    </a:cubicBezTo>
                    <a:lnTo>
                      <a:pt x="0" y="547794"/>
                    </a:lnTo>
                    <a:cubicBezTo>
                      <a:pt x="0" y="577916"/>
                      <a:pt x="24528" y="602444"/>
                      <a:pt x="54650" y="602444"/>
                    </a:cubicBezTo>
                    <a:lnTo>
                      <a:pt x="547363" y="602444"/>
                    </a:lnTo>
                    <a:cubicBezTo>
                      <a:pt x="577916" y="602444"/>
                      <a:pt x="602015" y="577916"/>
                      <a:pt x="602015" y="547794"/>
                    </a:cubicBezTo>
                    <a:lnTo>
                      <a:pt x="602015" y="180733"/>
                    </a:lnTo>
                    <a:cubicBezTo>
                      <a:pt x="602444" y="169975"/>
                      <a:pt x="599432" y="159218"/>
                      <a:pt x="593407" y="150181"/>
                    </a:cubicBezTo>
                    <a:close/>
                    <a:moveTo>
                      <a:pt x="192352" y="314992"/>
                    </a:moveTo>
                    <a:lnTo>
                      <a:pt x="212146" y="295198"/>
                    </a:lnTo>
                    <a:lnTo>
                      <a:pt x="222044" y="305095"/>
                    </a:lnTo>
                    <a:lnTo>
                      <a:pt x="202249" y="324890"/>
                    </a:lnTo>
                    <a:lnTo>
                      <a:pt x="212146" y="334787"/>
                    </a:lnTo>
                    <a:lnTo>
                      <a:pt x="241838" y="305095"/>
                    </a:lnTo>
                    <a:lnTo>
                      <a:pt x="252166" y="314992"/>
                    </a:lnTo>
                    <a:lnTo>
                      <a:pt x="221614" y="344684"/>
                    </a:lnTo>
                    <a:lnTo>
                      <a:pt x="224626" y="347696"/>
                    </a:lnTo>
                    <a:lnTo>
                      <a:pt x="215158" y="357593"/>
                    </a:lnTo>
                    <a:lnTo>
                      <a:pt x="157496" y="299931"/>
                    </a:lnTo>
                    <a:lnTo>
                      <a:pt x="216880" y="240548"/>
                    </a:lnTo>
                    <a:cubicBezTo>
                      <a:pt x="230650" y="226777"/>
                      <a:pt x="252596" y="226777"/>
                      <a:pt x="266366" y="240548"/>
                    </a:cubicBezTo>
                    <a:lnTo>
                      <a:pt x="299071" y="273251"/>
                    </a:lnTo>
                    <a:lnTo>
                      <a:pt x="289173" y="283579"/>
                    </a:lnTo>
                    <a:lnTo>
                      <a:pt x="259481" y="253457"/>
                    </a:lnTo>
                    <a:cubicBezTo>
                      <a:pt x="245711" y="239687"/>
                      <a:pt x="237965" y="239687"/>
                      <a:pt x="224195" y="253457"/>
                    </a:cubicBezTo>
                    <a:lnTo>
                      <a:pt x="177291" y="299931"/>
                    </a:lnTo>
                    <a:lnTo>
                      <a:pt x="192352" y="314992"/>
                    </a:lnTo>
                    <a:close/>
                    <a:moveTo>
                      <a:pt x="260342" y="472919"/>
                    </a:moveTo>
                    <a:lnTo>
                      <a:pt x="176000" y="496586"/>
                    </a:lnTo>
                    <a:lnTo>
                      <a:pt x="200958" y="413535"/>
                    </a:lnTo>
                    <a:lnTo>
                      <a:pt x="209565" y="404928"/>
                    </a:lnTo>
                    <a:lnTo>
                      <a:pt x="268948" y="464312"/>
                    </a:lnTo>
                    <a:lnTo>
                      <a:pt x="260342" y="472919"/>
                    </a:lnTo>
                    <a:close/>
                    <a:moveTo>
                      <a:pt x="219462" y="395031"/>
                    </a:moveTo>
                    <a:lnTo>
                      <a:pt x="335647" y="278846"/>
                    </a:lnTo>
                    <a:lnTo>
                      <a:pt x="395031" y="338229"/>
                    </a:lnTo>
                    <a:lnTo>
                      <a:pt x="278846" y="454415"/>
                    </a:lnTo>
                    <a:lnTo>
                      <a:pt x="219462" y="395031"/>
                    </a:lnTo>
                    <a:close/>
                    <a:moveTo>
                      <a:pt x="345545" y="268948"/>
                    </a:moveTo>
                    <a:lnTo>
                      <a:pt x="362327" y="252166"/>
                    </a:lnTo>
                    <a:cubicBezTo>
                      <a:pt x="376097" y="238395"/>
                      <a:pt x="384273" y="238395"/>
                      <a:pt x="398043" y="252166"/>
                    </a:cubicBezTo>
                    <a:lnTo>
                      <a:pt x="421711" y="275833"/>
                    </a:lnTo>
                    <a:cubicBezTo>
                      <a:pt x="435481" y="289603"/>
                      <a:pt x="435481" y="297780"/>
                      <a:pt x="421711" y="311549"/>
                    </a:cubicBezTo>
                    <a:lnTo>
                      <a:pt x="404928" y="328332"/>
                    </a:lnTo>
                    <a:lnTo>
                      <a:pt x="345545" y="268948"/>
                    </a:lnTo>
                    <a:close/>
                    <a:moveTo>
                      <a:pt x="435050" y="458718"/>
                    </a:moveTo>
                    <a:lnTo>
                      <a:pt x="385564" y="508204"/>
                    </a:lnTo>
                    <a:lnTo>
                      <a:pt x="375667" y="518102"/>
                    </a:lnTo>
                    <a:lnTo>
                      <a:pt x="316713" y="459148"/>
                    </a:lnTo>
                    <a:lnTo>
                      <a:pt x="326611" y="448821"/>
                    </a:lnTo>
                    <a:lnTo>
                      <a:pt x="330914" y="453554"/>
                    </a:lnTo>
                    <a:lnTo>
                      <a:pt x="360606" y="423862"/>
                    </a:lnTo>
                    <a:lnTo>
                      <a:pt x="370933" y="433760"/>
                    </a:lnTo>
                    <a:lnTo>
                      <a:pt x="341242" y="463452"/>
                    </a:lnTo>
                    <a:lnTo>
                      <a:pt x="350708" y="473349"/>
                    </a:lnTo>
                    <a:lnTo>
                      <a:pt x="375667" y="448821"/>
                    </a:lnTo>
                    <a:lnTo>
                      <a:pt x="385564" y="458718"/>
                    </a:lnTo>
                    <a:lnTo>
                      <a:pt x="360606" y="483246"/>
                    </a:lnTo>
                    <a:lnTo>
                      <a:pt x="375667" y="497877"/>
                    </a:lnTo>
                    <a:lnTo>
                      <a:pt x="422141" y="451403"/>
                    </a:lnTo>
                    <a:cubicBezTo>
                      <a:pt x="435911" y="437633"/>
                      <a:pt x="435911" y="429457"/>
                      <a:pt x="422141" y="416116"/>
                    </a:cubicBezTo>
                    <a:lnTo>
                      <a:pt x="390728" y="384703"/>
                    </a:lnTo>
                    <a:lnTo>
                      <a:pt x="400625" y="374806"/>
                    </a:lnTo>
                    <a:lnTo>
                      <a:pt x="435050" y="409232"/>
                    </a:lnTo>
                    <a:cubicBezTo>
                      <a:pt x="448391" y="423002"/>
                      <a:pt x="448391" y="444948"/>
                      <a:pt x="435050" y="458718"/>
                    </a:cubicBezTo>
                    <a:close/>
                    <a:moveTo>
                      <a:pt x="82191" y="136841"/>
                    </a:moveTo>
                    <a:lnTo>
                      <a:pt x="136841" y="54650"/>
                    </a:lnTo>
                    <a:lnTo>
                      <a:pt x="465603" y="54650"/>
                    </a:lnTo>
                    <a:lnTo>
                      <a:pt x="520253" y="136841"/>
                    </a:lnTo>
                    <a:lnTo>
                      <a:pt x="82191" y="136841"/>
                    </a:lnTo>
                    <a:close/>
                  </a:path>
                </a:pathLst>
              </a:cu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prstClr val="black"/>
                  </a:solidFill>
                  <a:cs typeface="+mn-ea"/>
                </a:endParaRPr>
              </a:p>
            </p:txBody>
          </p:sp>
        </p:grpSp>
      </p:grpSp>
      <p:grpSp>
        <p:nvGrpSpPr>
          <p:cNvPr id="27" name="组合 26"/>
          <p:cNvGrpSpPr/>
          <p:nvPr/>
        </p:nvGrpSpPr>
        <p:grpSpPr>
          <a:xfrm>
            <a:off x="516000" y="425108"/>
            <a:ext cx="2966129" cy="492443"/>
            <a:chOff x="516000" y="425108"/>
            <a:chExt cx="2966129" cy="492443"/>
          </a:xfrm>
        </p:grpSpPr>
        <p:sp>
          <p:nvSpPr>
            <p:cNvPr id="29" name="平行四边形 2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1" name="文本框 30"/>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06.</a:t>
              </a:r>
            </a:p>
          </p:txBody>
        </p:sp>
        <p:sp>
          <p:nvSpPr>
            <p:cNvPr id="32" name="文本框 31"/>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模型的部署</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文本框 404"/>
          <p:cNvSpPr txBox="1"/>
          <p:nvPr/>
        </p:nvSpPr>
        <p:spPr>
          <a:xfrm>
            <a:off x="1378109" y="2204091"/>
            <a:ext cx="9435782" cy="923330"/>
          </a:xfrm>
          <a:prstGeom prst="rect">
            <a:avLst/>
          </a:prstGeom>
          <a:noFill/>
        </p:spPr>
        <p:txBody>
          <a:bodyPr wrap="square">
            <a:spAutoFit/>
          </a:bodyPr>
          <a:lstStyle/>
          <a:p>
            <a:pPr algn="ctr"/>
            <a:r>
              <a:rPr lang="zh-CN" altLang="en-US" sz="5400" b="1" dirty="0">
                <a:solidFill>
                  <a:schemeClr val="bg1"/>
                </a:solidFill>
                <a:effectLst>
                  <a:outerShdw blurRad="127000" dist="38100" dir="16200000" algn="ctr" rotWithShape="0">
                    <a:schemeClr val="bg1">
                      <a:alpha val="20000"/>
                    </a:schemeClr>
                  </a:outerShdw>
                </a:effectLst>
                <a:cs typeface="+mn-ea"/>
                <a:sym typeface="+mn-lt"/>
              </a:rPr>
              <a:t>汇报完毕</a:t>
            </a:r>
          </a:p>
        </p:txBody>
      </p:sp>
      <p:sp>
        <p:nvSpPr>
          <p:cNvPr id="412" name="文本框 411"/>
          <p:cNvSpPr txBox="1"/>
          <p:nvPr/>
        </p:nvSpPr>
        <p:spPr>
          <a:xfrm>
            <a:off x="3252434" y="3176300"/>
            <a:ext cx="6260921" cy="584775"/>
          </a:xfrm>
          <a:prstGeom prst="rect">
            <a:avLst/>
          </a:prstGeom>
          <a:noFill/>
        </p:spPr>
        <p:txBody>
          <a:bodyPr wrap="square">
            <a:spAutoFit/>
          </a:bodyPr>
          <a:lstStyle/>
          <a:p>
            <a:pPr algn="ctr"/>
            <a:r>
              <a:rPr lang="zh-CN" altLang="en-US" sz="3200" dirty="0">
                <a:solidFill>
                  <a:schemeClr val="bg1"/>
                </a:solidFill>
                <a:effectLst>
                  <a:outerShdw blurRad="127000" dist="38100" dir="16200000" algn="ctr" rotWithShape="0">
                    <a:schemeClr val="bg1">
                      <a:alpha val="20000"/>
                    </a:schemeClr>
                  </a:outerShdw>
                </a:effectLst>
                <a:cs typeface="+mn-ea"/>
                <a:sym typeface="+mn-lt"/>
              </a:rPr>
              <a:t>恳请各位同学、老师批评指正！</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000" y="425108"/>
            <a:ext cx="5398770" cy="492443"/>
            <a:chOff x="516000" y="425108"/>
            <a:chExt cx="5398770" cy="492443"/>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8" name="矩形 7"/>
          <p:cNvSpPr/>
          <p:nvPr/>
        </p:nvSpPr>
        <p:spPr>
          <a:xfrm>
            <a:off x="1434338" y="1775469"/>
            <a:ext cx="3177526" cy="42337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 name="矩形 10"/>
          <p:cNvSpPr/>
          <p:nvPr/>
        </p:nvSpPr>
        <p:spPr>
          <a:xfrm>
            <a:off x="5131668" y="2114937"/>
            <a:ext cx="5675163" cy="1060450"/>
          </a:xfrm>
          <a:prstGeom prst="rect">
            <a:avLst/>
          </a:prstGeom>
        </p:spPr>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生物信息学是将计算机科学和数学应用于生物大分子信息的获取、加工、存储、分类、检索与分析，以达到理解这些生物大分子信息的生物学意义的</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交叉学科。</a:t>
            </a:r>
          </a:p>
        </p:txBody>
      </p:sp>
      <p:sp>
        <p:nvSpPr>
          <p:cNvPr id="12" name="文本框 1"/>
          <p:cNvSpPr txBox="1"/>
          <p:nvPr/>
        </p:nvSpPr>
        <p:spPr>
          <a:xfrm>
            <a:off x="5151120" y="1509395"/>
            <a:ext cx="3533775"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生物信息学(Bioinformatic)</a:t>
            </a:r>
          </a:p>
        </p:txBody>
      </p:sp>
      <p:pic>
        <p:nvPicPr>
          <p:cNvPr id="3" name="图片 2" descr="杯子里装着饮料&#10;&#10;中度可信度描述已自动生成"/>
          <p:cNvPicPr>
            <a:picLocks noChangeAspect="1"/>
          </p:cNvPicPr>
          <p:nvPr/>
        </p:nvPicPr>
        <p:blipFill>
          <a:blip r:embed="rId2" cstate="email"/>
          <a:stretch>
            <a:fillRect/>
          </a:stretch>
        </p:blipFill>
        <p:spPr>
          <a:xfrm>
            <a:off x="1514459" y="1843643"/>
            <a:ext cx="3188222" cy="4282680"/>
          </a:xfrm>
          <a:prstGeom prst="rect">
            <a:avLst/>
          </a:prstGeom>
          <a:effectLst>
            <a:outerShdw blurRad="127000" dist="38100" dir="2700000" algn="ctr" rotWithShape="0">
              <a:schemeClr val="accent1">
                <a:alpha val="20000"/>
              </a:schemeClr>
            </a:outerShdw>
          </a:effectLst>
        </p:spPr>
      </p:pic>
      <p:sp>
        <p:nvSpPr>
          <p:cNvPr id="35" name="文本框 1"/>
          <p:cNvSpPr txBox="1"/>
          <p:nvPr/>
        </p:nvSpPr>
        <p:spPr>
          <a:xfrm>
            <a:off x="6156325" y="5525443"/>
            <a:ext cx="4734560" cy="452755"/>
          </a:xfrm>
          <a:prstGeom prst="rect">
            <a:avLst/>
          </a:prstGeom>
          <a:noFill/>
        </p:spPr>
        <p:txBody>
          <a:bodyPr wrap="square" lIns="68580" tIns="34290" rIns="68580" bIns="34290" rtlCol="0">
            <a:spAutoFit/>
          </a:bodyPr>
          <a:lstStyle/>
          <a:p>
            <a:pPr marR="0" lvl="0" indent="0" algn="just" fontAlgn="auto">
              <a:lnSpc>
                <a:spcPct val="125000"/>
              </a:lnSpc>
              <a:spcBef>
                <a:spcPct val="0"/>
              </a:spcBef>
              <a:spcAft>
                <a:spcPts val="0"/>
              </a:spcAft>
              <a:buClrTx/>
              <a:buSzTx/>
              <a:buFontTx/>
              <a:buNone/>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分析这些数据，并从中发现新的规律</a:t>
            </a:r>
          </a:p>
        </p:txBody>
      </p:sp>
      <p:grpSp>
        <p:nvGrpSpPr>
          <p:cNvPr id="6" name="组合 5"/>
          <p:cNvGrpSpPr/>
          <p:nvPr/>
        </p:nvGrpSpPr>
        <p:grpSpPr>
          <a:xfrm>
            <a:off x="5286877" y="5499408"/>
            <a:ext cx="523220" cy="522605"/>
            <a:chOff x="9671984" y="3478239"/>
            <a:chExt cx="523220" cy="523220"/>
          </a:xfrm>
        </p:grpSpPr>
        <p:sp>
          <p:nvSpPr>
            <p:cNvPr id="31" name="椭圆 30"/>
            <p:cNvSpPr/>
            <p:nvPr/>
          </p:nvSpPr>
          <p:spPr>
            <a:xfrm>
              <a:off x="9671984"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45" name="图形 44"/>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9721119" y="3508499"/>
              <a:ext cx="424950" cy="424950"/>
            </a:xfrm>
            <a:prstGeom prst="rect">
              <a:avLst/>
            </a:prstGeom>
            <a:effectLst/>
          </p:spPr>
        </p:pic>
      </p:grpSp>
      <p:sp>
        <p:nvSpPr>
          <p:cNvPr id="29" name="文本框 1"/>
          <p:cNvSpPr txBox="1"/>
          <p:nvPr/>
        </p:nvSpPr>
        <p:spPr>
          <a:xfrm>
            <a:off x="6156325" y="4598343"/>
            <a:ext cx="3625850" cy="452755"/>
          </a:xfrm>
          <a:prstGeom prst="rect">
            <a:avLst/>
          </a:prstGeom>
          <a:noFill/>
        </p:spPr>
        <p:txBody>
          <a:bodyPr wrap="square" lIns="68580" tIns="34290" rIns="68580" bIns="34290" rtlCol="0">
            <a:spAutoFit/>
          </a:bodyPr>
          <a:lstStyle/>
          <a:p>
            <a:pPr marR="0" lvl="0" indent="0" algn="just" fontAlgn="auto">
              <a:lnSpc>
                <a:spcPct val="125000"/>
              </a:lnSpc>
              <a:spcBef>
                <a:spcPct val="0"/>
              </a:spcBef>
              <a:spcAft>
                <a:spcPts val="0"/>
              </a:spcAft>
              <a:buClrTx/>
              <a:buSzTx/>
              <a:buFontTx/>
              <a:buNone/>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对海量数据进行搜集、整理</a:t>
            </a:r>
          </a:p>
        </p:txBody>
      </p:sp>
      <p:grpSp>
        <p:nvGrpSpPr>
          <p:cNvPr id="5" name="组合 4"/>
          <p:cNvGrpSpPr/>
          <p:nvPr/>
        </p:nvGrpSpPr>
        <p:grpSpPr>
          <a:xfrm>
            <a:off x="5277987" y="4572308"/>
            <a:ext cx="523220" cy="522605"/>
            <a:chOff x="7695920" y="3478239"/>
            <a:chExt cx="523220" cy="523220"/>
          </a:xfrm>
        </p:grpSpPr>
        <p:sp>
          <p:nvSpPr>
            <p:cNvPr id="26" name="椭圆 25"/>
            <p:cNvSpPr/>
            <p:nvPr/>
          </p:nvSpPr>
          <p:spPr>
            <a:xfrm>
              <a:off x="7695920"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49" name="图形 48"/>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7790128" y="3572447"/>
              <a:ext cx="334805" cy="334805"/>
            </a:xfrm>
            <a:prstGeom prst="rect">
              <a:avLst/>
            </a:prstGeom>
            <a:effectLst/>
          </p:spPr>
        </p:pic>
      </p:grpSp>
      <p:sp>
        <p:nvSpPr>
          <p:cNvPr id="21" name="文本框 1"/>
          <p:cNvSpPr txBox="1"/>
          <p:nvPr/>
        </p:nvSpPr>
        <p:spPr>
          <a:xfrm>
            <a:off x="6156325" y="3670935"/>
            <a:ext cx="4556760" cy="452755"/>
          </a:xfrm>
          <a:prstGeom prst="rect">
            <a:avLst/>
          </a:prstGeom>
          <a:noFill/>
        </p:spPr>
        <p:txBody>
          <a:bodyPr wrap="square" lIns="68580" tIns="34290" rIns="68580" bIns="34290" rtlCol="0">
            <a:spAutoFit/>
          </a:bodyPr>
          <a:lstStyle/>
          <a:p>
            <a:pPr algn="just">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利用计算机及其相关技术进行研究</a:t>
            </a:r>
          </a:p>
        </p:txBody>
      </p:sp>
      <p:grpSp>
        <p:nvGrpSpPr>
          <p:cNvPr id="2" name="组合 1"/>
          <p:cNvGrpSpPr/>
          <p:nvPr/>
        </p:nvGrpSpPr>
        <p:grpSpPr>
          <a:xfrm>
            <a:off x="5277987" y="3644592"/>
            <a:ext cx="523220" cy="523220"/>
            <a:chOff x="5755723" y="3478239"/>
            <a:chExt cx="523220" cy="523220"/>
          </a:xfrm>
        </p:grpSpPr>
        <p:sp>
          <p:nvSpPr>
            <p:cNvPr id="14" name="椭圆 13"/>
            <p:cNvSpPr/>
            <p:nvPr/>
          </p:nvSpPr>
          <p:spPr>
            <a:xfrm>
              <a:off x="5755723"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50" name="图形 49"/>
            <p:cNvPicPr>
              <a:picLocks noChangeAspect="1"/>
            </p:cNvPicPr>
            <p:nvPr/>
          </p:nvPicPr>
          <p:blipFill>
            <a:blip r:embed="rId7" cstate="email">
              <a:extLst>
                <a:ext uri="{96DAC541-7B7A-43D3-8B79-37D633B846F1}">
                  <asvg:svgBlip xmlns:asvg="http://schemas.microsoft.com/office/drawing/2016/SVG/main" r:embed="rId8"/>
                </a:ext>
              </a:extLst>
            </a:blip>
            <a:stretch>
              <a:fillRect/>
            </a:stretch>
          </p:blipFill>
          <p:spPr>
            <a:xfrm>
              <a:off x="5858537" y="3572757"/>
              <a:ext cx="351527" cy="307586"/>
            </a:xfrm>
            <a:prstGeom prst="rect">
              <a:avLst/>
            </a:prstGeom>
            <a:effectLst/>
          </p:spPr>
        </p:pic>
      </p:grpSp>
      <p:grpSp>
        <p:nvGrpSpPr>
          <p:cNvPr id="19" name="组合 18"/>
          <p:cNvGrpSpPr/>
          <p:nvPr/>
        </p:nvGrpSpPr>
        <p:grpSpPr>
          <a:xfrm>
            <a:off x="5277987" y="4562783"/>
            <a:ext cx="523220" cy="522605"/>
            <a:chOff x="7695920" y="3478239"/>
            <a:chExt cx="523220" cy="523220"/>
          </a:xfrm>
        </p:grpSpPr>
        <p:sp>
          <p:nvSpPr>
            <p:cNvPr id="20" name="椭圆 19"/>
            <p:cNvSpPr/>
            <p:nvPr/>
          </p:nvSpPr>
          <p:spPr>
            <a:xfrm>
              <a:off x="7695920"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22" name="图形 48"/>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7790128" y="3572447"/>
              <a:ext cx="334805" cy="334805"/>
            </a:xfrm>
            <a:prstGeom prst="rect">
              <a:avLst/>
            </a:prstGeom>
            <a:effectLst/>
          </p:spPr>
        </p:pic>
      </p:grpSp>
      <p:grpSp>
        <p:nvGrpSpPr>
          <p:cNvPr id="27" name="组合 26"/>
          <p:cNvGrpSpPr/>
          <p:nvPr/>
        </p:nvGrpSpPr>
        <p:grpSpPr>
          <a:xfrm>
            <a:off x="5277987" y="3635067"/>
            <a:ext cx="523220" cy="523220"/>
            <a:chOff x="5755723" y="3478239"/>
            <a:chExt cx="523220" cy="523220"/>
          </a:xfrm>
        </p:grpSpPr>
        <p:sp>
          <p:nvSpPr>
            <p:cNvPr id="28" name="椭圆 27"/>
            <p:cNvSpPr/>
            <p:nvPr/>
          </p:nvSpPr>
          <p:spPr>
            <a:xfrm>
              <a:off x="5755723"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30" name="图形 49"/>
            <p:cNvPicPr>
              <a:picLocks noChangeAspect="1"/>
            </p:cNvPicPr>
            <p:nvPr/>
          </p:nvPicPr>
          <p:blipFill>
            <a:blip r:embed="rId7" cstate="email">
              <a:extLst>
                <a:ext uri="{96DAC541-7B7A-43D3-8B79-37D633B846F1}">
                  <asvg:svgBlip xmlns:asvg="http://schemas.microsoft.com/office/drawing/2016/SVG/main" r:embed="rId8"/>
                </a:ext>
              </a:extLst>
            </a:blip>
            <a:stretch>
              <a:fillRect/>
            </a:stretch>
          </p:blipFill>
          <p:spPr>
            <a:xfrm>
              <a:off x="5858537" y="3572757"/>
              <a:ext cx="351527" cy="307586"/>
            </a:xfrm>
            <a:prstGeom prst="rect">
              <a:avLst/>
            </a:prstGeom>
            <a:effectLst/>
          </p:spPr>
        </p:pic>
      </p:grpSp>
      <p:sp>
        <p:nvSpPr>
          <p:cNvPr id="32" name="文本框 1">
            <a:extLst>
              <a:ext uri="{FF2B5EF4-FFF2-40B4-BE49-F238E27FC236}">
                <a16:creationId xmlns:a16="http://schemas.microsoft.com/office/drawing/2014/main" id="{DA3745DF-B27D-37D0-1209-C1AD99C202B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生命科学的研究内容</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11"/>
          <p:cNvSpPr>
            <a:spLocks noChangeShapeType="1"/>
          </p:cNvSpPr>
          <p:nvPr/>
        </p:nvSpPr>
        <p:spPr bwMode="auto">
          <a:xfrm flipH="1">
            <a:off x="2167449" y="2851352"/>
            <a:ext cx="681560" cy="500523"/>
          </a:xfrm>
          <a:prstGeom prst="line">
            <a:avLst/>
          </a:prstGeom>
          <a:noFill/>
          <a:ln w="12700" cap="flat">
            <a:solidFill>
              <a:schemeClr val="accent2"/>
            </a:solidFill>
            <a:prstDash val="solid"/>
            <a:miter lim="800000"/>
            <a:headEnd type="triangle" w="med" len="med"/>
            <a:tailEnd type="none" w="med" len="med"/>
          </a:ln>
          <a:effectLst/>
          <a:extLst>
            <a:ext uri="{909E8E84-426E-40DD-AFC4-6F175D3DCCD1}">
              <a14:hiddenFill xmlns:a14="http://schemas.microsoft.com/office/drawing/2010/main">
                <a:noFill/>
              </a14:hiddenFill>
            </a:ext>
          </a:extLst>
        </p:spPr>
        <p:txBody>
          <a:bodyPr vert="horz" wrap="square" lIns="91404" tIns="45702" rIns="91404" bIns="45702" numCol="1"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5D7F"/>
              </a:solidFill>
              <a:effectLst/>
              <a:uLnTx/>
              <a:uFillTx/>
              <a:cs typeface="+mn-ea"/>
              <a:sym typeface="+mn-lt"/>
            </a:endParaRPr>
          </a:p>
        </p:txBody>
      </p:sp>
      <p:sp>
        <p:nvSpPr>
          <p:cNvPr id="12" name="Line 11"/>
          <p:cNvSpPr>
            <a:spLocks noChangeShapeType="1"/>
          </p:cNvSpPr>
          <p:nvPr/>
        </p:nvSpPr>
        <p:spPr bwMode="auto">
          <a:xfrm flipH="1" flipV="1">
            <a:off x="2156801" y="4334404"/>
            <a:ext cx="564418" cy="457923"/>
          </a:xfrm>
          <a:prstGeom prst="line">
            <a:avLst/>
          </a:prstGeom>
          <a:noFill/>
          <a:ln w="12700" cap="flat">
            <a:solidFill>
              <a:schemeClr val="accent2"/>
            </a:solidFill>
            <a:prstDash val="solid"/>
            <a:miter lim="800000"/>
            <a:headEnd type="triangle" w="med" len="med"/>
            <a:tailEnd type="none" w="med" len="med"/>
          </a:ln>
          <a:effectLst/>
          <a:extLst>
            <a:ext uri="{909E8E84-426E-40DD-AFC4-6F175D3DCCD1}">
              <a14:hiddenFill xmlns:a14="http://schemas.microsoft.com/office/drawing/2010/main">
                <a:noFill/>
              </a14:hiddenFill>
            </a:ext>
          </a:extLst>
        </p:spPr>
        <p:txBody>
          <a:bodyPr vert="horz" wrap="square" lIns="91404" tIns="45702" rIns="91404" bIns="45702" numCol="1"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5D7F"/>
              </a:solidFill>
              <a:effectLst/>
              <a:uLnTx/>
              <a:uFillTx/>
              <a:cs typeface="+mn-ea"/>
              <a:sym typeface="+mn-lt"/>
            </a:endParaRPr>
          </a:p>
        </p:txBody>
      </p:sp>
      <p:cxnSp>
        <p:nvCxnSpPr>
          <p:cNvPr id="19" name="直接连接符 18"/>
          <p:cNvCxnSpPr/>
          <p:nvPr/>
        </p:nvCxnSpPr>
        <p:spPr>
          <a:xfrm>
            <a:off x="3793406" y="1938418"/>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89231" y="2444213"/>
            <a:ext cx="10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93406" y="2950008"/>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93406" y="1938418"/>
            <a:ext cx="0" cy="1008000"/>
          </a:xfrm>
          <a:prstGeom prst="line">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84998" y="4474727"/>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680823" y="4980522"/>
            <a:ext cx="10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784998" y="5486317"/>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784998" y="4474727"/>
            <a:ext cx="0" cy="1008000"/>
          </a:xfrm>
          <a:prstGeom prst="line">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171315" y="1971675"/>
            <a:ext cx="742061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美国波士顿</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的</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默克公司</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的</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新一代测序技术</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每个样本都能产生兆兆位的数据</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瑞士罗氏公司一个世纪的研发数据量只是 2011 ~ 2012 年测定上千个癌细胞株实验产生的数据量的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倍多。</a:t>
            </a:r>
          </a:p>
        </p:txBody>
      </p:sp>
      <p:sp>
        <p:nvSpPr>
          <p:cNvPr id="61" name="文本框 1"/>
          <p:cNvSpPr txBox="1"/>
          <p:nvPr/>
        </p:nvSpPr>
        <p:spPr>
          <a:xfrm>
            <a:off x="4192620" y="1586514"/>
            <a:ext cx="3119968" cy="452755"/>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量</a:t>
            </a: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的持续增加</a:t>
            </a:r>
          </a:p>
        </p:txBody>
      </p:sp>
      <p:sp>
        <p:nvSpPr>
          <p:cNvPr id="63" name="矩形 62"/>
          <p:cNvSpPr/>
          <p:nvPr/>
        </p:nvSpPr>
        <p:spPr>
          <a:xfrm>
            <a:off x="4171315" y="2868295"/>
            <a:ext cx="742315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BioDT 软件为分析基因组数据提供了 400 多种工具</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，该软件相比传统系统处理信息流的速度快 100 倍以上。</a:t>
            </a:r>
          </a:p>
        </p:txBody>
      </p:sp>
      <p:sp>
        <p:nvSpPr>
          <p:cNvPr id="64" name="文本框 1"/>
          <p:cNvSpPr txBox="1"/>
          <p:nvPr/>
        </p:nvSpPr>
        <p:spPr>
          <a:xfrm>
            <a:off x="4192620" y="2483200"/>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分析的高速性</a:t>
            </a:r>
          </a:p>
        </p:txBody>
      </p:sp>
      <p:sp>
        <p:nvSpPr>
          <p:cNvPr id="70" name="矩形 69"/>
          <p:cNvSpPr/>
          <p:nvPr/>
        </p:nvSpPr>
        <p:spPr>
          <a:xfrm>
            <a:off x="4171315" y="4589780"/>
            <a:ext cx="7419975"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结构化数据，例如数据表格</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并不能揭示所有信息，生活着的有机体是以一种非结构化的形式存在， 有成千上万种方式去描述生物过程。 </a:t>
            </a:r>
          </a:p>
        </p:txBody>
      </p:sp>
      <p:sp>
        <p:nvSpPr>
          <p:cNvPr id="71" name="文本框 1"/>
          <p:cNvSpPr txBox="1"/>
          <p:nvPr/>
        </p:nvSpPr>
        <p:spPr>
          <a:xfrm>
            <a:off x="4192620" y="4213183"/>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多变性</a:t>
            </a:r>
          </a:p>
        </p:txBody>
      </p:sp>
      <p:sp>
        <p:nvSpPr>
          <p:cNvPr id="68" name="矩形 67"/>
          <p:cNvSpPr/>
          <p:nvPr/>
        </p:nvSpPr>
        <p:spPr>
          <a:xfrm>
            <a:off x="4171315" y="5486400"/>
            <a:ext cx="742315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卫生保健领域大数据分析要联合各种类型的信息，例如基因组数据、蛋白组数据</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 细胞信号传导、 临床研究</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 甚至需要结合环境科学的研究数据。</a:t>
            </a:r>
          </a:p>
        </p:txBody>
      </p:sp>
      <p:sp>
        <p:nvSpPr>
          <p:cNvPr id="69" name="文本框 1"/>
          <p:cNvSpPr txBox="1"/>
          <p:nvPr/>
        </p:nvSpPr>
        <p:spPr>
          <a:xfrm>
            <a:off x="4192620" y="5109869"/>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复杂性</a:t>
            </a:r>
          </a:p>
        </p:txBody>
      </p:sp>
      <p:grpSp>
        <p:nvGrpSpPr>
          <p:cNvPr id="5" name="组合 4"/>
          <p:cNvGrpSpPr/>
          <p:nvPr/>
        </p:nvGrpSpPr>
        <p:grpSpPr>
          <a:xfrm>
            <a:off x="866296" y="3113423"/>
            <a:ext cx="1479770" cy="1479770"/>
            <a:chOff x="866296" y="3113423"/>
            <a:chExt cx="1479770" cy="1479770"/>
          </a:xfrm>
        </p:grpSpPr>
        <p:sp>
          <p:nvSpPr>
            <p:cNvPr id="10" name="Oval 14"/>
            <p:cNvSpPr>
              <a:spLocks noChangeArrowheads="1"/>
            </p:cNvSpPr>
            <p:nvPr/>
          </p:nvSpPr>
          <p:spPr bwMode="auto">
            <a:xfrm flipH="1">
              <a:off x="866296" y="3113423"/>
              <a:ext cx="1479770" cy="147977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0" name="图形 4"/>
            <p:cNvSpPr/>
            <p:nvPr/>
          </p:nvSpPr>
          <p:spPr>
            <a:xfrm>
              <a:off x="1082135" y="3327879"/>
              <a:ext cx="1048092" cy="1050858"/>
            </a:xfrm>
            <a:custGeom>
              <a:avLst/>
              <a:gdLst>
                <a:gd name="connsiteX0" fmla="*/ 822876 w 1786815"/>
                <a:gd name="connsiteY0" fmla="*/ 164580 h 1791529"/>
                <a:gd name="connsiteX1" fmla="*/ 0 w 1786815"/>
                <a:gd name="connsiteY1" fmla="*/ 978052 h 1791529"/>
                <a:gd name="connsiteX2" fmla="*/ 822876 w 1786815"/>
                <a:gd name="connsiteY2" fmla="*/ 1791530 h 1791529"/>
                <a:gd name="connsiteX3" fmla="*/ 1448261 w 1786815"/>
                <a:gd name="connsiteY3" fmla="*/ 1509396 h 1791529"/>
                <a:gd name="connsiteX4" fmla="*/ 822876 w 1786815"/>
                <a:gd name="connsiteY4" fmla="*/ 978054 h 1791529"/>
                <a:gd name="connsiteX5" fmla="*/ 822876 w 1786815"/>
                <a:gd name="connsiteY5" fmla="*/ 164582 h 1791529"/>
                <a:gd name="connsiteX6" fmla="*/ 963941 w 1786815"/>
                <a:gd name="connsiteY6" fmla="*/ 0 h 1791529"/>
                <a:gd name="connsiteX7" fmla="*/ 963941 w 1786815"/>
                <a:gd name="connsiteY7" fmla="*/ 813472 h 1791529"/>
                <a:gd name="connsiteX8" fmla="*/ 1786816 w 1786815"/>
                <a:gd name="connsiteY8" fmla="*/ 813472 h 1791529"/>
                <a:gd name="connsiteX9" fmla="*/ 963941 w 1786815"/>
                <a:gd name="connsiteY9" fmla="*/ 0 h 1791529"/>
                <a:gd name="connsiteX10" fmla="*/ 1584631 w 1786815"/>
                <a:gd name="connsiteY10" fmla="*/ 1457678 h 1791529"/>
                <a:gd name="connsiteX11" fmla="*/ 1786816 w 1786815"/>
                <a:gd name="connsiteY11" fmla="*/ 926336 h 1791529"/>
                <a:gd name="connsiteX12" fmla="*/ 963945 w 1786815"/>
                <a:gd name="connsiteY12" fmla="*/ 926336 h 1791529"/>
                <a:gd name="connsiteX13" fmla="*/ 1584627 w 1786815"/>
                <a:gd name="connsiteY13" fmla="*/ 1457678 h 179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6815" h="1791529">
                  <a:moveTo>
                    <a:pt x="822876" y="164580"/>
                  </a:moveTo>
                  <a:cubicBezTo>
                    <a:pt x="366770" y="164580"/>
                    <a:pt x="0" y="526651"/>
                    <a:pt x="0" y="978052"/>
                  </a:cubicBezTo>
                  <a:cubicBezTo>
                    <a:pt x="0" y="1424756"/>
                    <a:pt x="366768" y="1791530"/>
                    <a:pt x="822876" y="1791530"/>
                  </a:cubicBezTo>
                  <a:cubicBezTo>
                    <a:pt x="1072091" y="1791530"/>
                    <a:pt x="1297798" y="1683375"/>
                    <a:pt x="1448261" y="1509396"/>
                  </a:cubicBezTo>
                  <a:lnTo>
                    <a:pt x="822876" y="978054"/>
                  </a:lnTo>
                  <a:lnTo>
                    <a:pt x="822876" y="164582"/>
                  </a:lnTo>
                  <a:close/>
                  <a:moveTo>
                    <a:pt x="963941" y="0"/>
                  </a:moveTo>
                  <a:lnTo>
                    <a:pt x="963941" y="813472"/>
                  </a:lnTo>
                  <a:lnTo>
                    <a:pt x="1786816" y="813472"/>
                  </a:lnTo>
                  <a:cubicBezTo>
                    <a:pt x="1786816" y="366768"/>
                    <a:pt x="1420049" y="0"/>
                    <a:pt x="963941" y="0"/>
                  </a:cubicBezTo>
                  <a:close/>
                  <a:moveTo>
                    <a:pt x="1584631" y="1457678"/>
                  </a:moveTo>
                  <a:cubicBezTo>
                    <a:pt x="1711589" y="1316612"/>
                    <a:pt x="1786816" y="1128525"/>
                    <a:pt x="1786816" y="926336"/>
                  </a:cubicBezTo>
                  <a:lnTo>
                    <a:pt x="963945" y="926336"/>
                  </a:lnTo>
                  <a:lnTo>
                    <a:pt x="1584627" y="1457678"/>
                  </a:lnTo>
                  <a:close/>
                </a:path>
              </a:pathLst>
            </a:custGeom>
            <a:solidFill>
              <a:schemeClr val="bg1"/>
            </a:solidFill>
            <a:ln>
              <a:noFill/>
            </a:ln>
          </p:spPr>
          <p:txBody>
            <a:bodyPr vert="horz" wrap="square" lIns="91392" tIns="45696" rIns="91392" bIns="45696" numCol="1" anchor="t" anchorCtr="0" compatLnSpc="1"/>
            <a:lstStyle/>
            <a:p>
              <a:pPr defTabSz="913765" fontAlgn="base">
                <a:spcBef>
                  <a:spcPct val="0"/>
                </a:spcBef>
                <a:spcAft>
                  <a:spcPct val="0"/>
                </a:spcAft>
              </a:pPr>
              <a:endParaRPr lang="zh-CN" altLang="en-US" sz="1800" b="1">
                <a:solidFill>
                  <a:srgbClr val="3A3A41"/>
                </a:solidFill>
                <a:cs typeface="+mn-ea"/>
              </a:endParaRPr>
            </a:p>
          </p:txBody>
        </p:sp>
      </p:grpSp>
      <p:grpSp>
        <p:nvGrpSpPr>
          <p:cNvPr id="6" name="组合 5"/>
          <p:cNvGrpSpPr/>
          <p:nvPr/>
        </p:nvGrpSpPr>
        <p:grpSpPr>
          <a:xfrm>
            <a:off x="2713935" y="2006908"/>
            <a:ext cx="951346" cy="952584"/>
            <a:chOff x="2713935" y="2006908"/>
            <a:chExt cx="951346" cy="952584"/>
          </a:xfrm>
        </p:grpSpPr>
        <p:sp>
          <p:nvSpPr>
            <p:cNvPr id="13" name="Oval 8"/>
            <p:cNvSpPr>
              <a:spLocks noChangeArrowheads="1"/>
            </p:cNvSpPr>
            <p:nvPr/>
          </p:nvSpPr>
          <p:spPr bwMode="auto">
            <a:xfrm flipH="1">
              <a:off x="2713935" y="2006908"/>
              <a:ext cx="951346" cy="952584"/>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1" name="图形 2"/>
            <p:cNvSpPr/>
            <p:nvPr/>
          </p:nvSpPr>
          <p:spPr>
            <a:xfrm>
              <a:off x="2956155" y="2250355"/>
              <a:ext cx="466906" cy="465690"/>
            </a:xfrm>
            <a:custGeom>
              <a:avLst/>
              <a:gdLst>
                <a:gd name="connsiteX0" fmla="*/ 1387197 w 1666769"/>
                <a:gd name="connsiteY0" fmla="*/ 423822 h 1662429"/>
                <a:gd name="connsiteX1" fmla="*/ 1449824 w 1666769"/>
                <a:gd name="connsiteY1" fmla="*/ 976034 h 1662429"/>
                <a:gd name="connsiteX2" fmla="*/ 1167170 w 1666769"/>
                <a:gd name="connsiteY2" fmla="*/ 1123314 h 1662429"/>
                <a:gd name="connsiteX3" fmla="*/ 1140619 w 1666769"/>
                <a:gd name="connsiteY3" fmla="*/ 899715 h 1662429"/>
                <a:gd name="connsiteX4" fmla="*/ 771763 w 1666769"/>
                <a:gd name="connsiteY4" fmla="*/ 1286192 h 1662429"/>
                <a:gd name="connsiteX5" fmla="*/ 1118711 w 1666769"/>
                <a:gd name="connsiteY5" fmla="*/ 1662429 h 1662429"/>
                <a:gd name="connsiteX6" fmla="*/ 1137523 w 1666769"/>
                <a:gd name="connsiteY6" fmla="*/ 1545391 h 1662429"/>
                <a:gd name="connsiteX7" fmla="*/ 1418630 w 1666769"/>
                <a:gd name="connsiteY7" fmla="*/ 1431805 h 1662429"/>
                <a:gd name="connsiteX8" fmla="*/ 1651873 w 1666769"/>
                <a:gd name="connsiteY8" fmla="*/ 1071284 h 1662429"/>
                <a:gd name="connsiteX9" fmla="*/ 1387197 w 1666769"/>
                <a:gd name="connsiteY9" fmla="*/ 423822 h 1662429"/>
                <a:gd name="connsiteX10" fmla="*/ 1461730 w 1666769"/>
                <a:gd name="connsiteY10" fmla="*/ 570864 h 1662429"/>
                <a:gd name="connsiteX11" fmla="*/ 1461730 w 1666769"/>
                <a:gd name="connsiteY11" fmla="*/ 570864 h 1662429"/>
                <a:gd name="connsiteX12" fmla="*/ 1461730 w 1666769"/>
                <a:gd name="connsiteY12" fmla="*/ 570864 h 1662429"/>
                <a:gd name="connsiteX13" fmla="*/ 1391722 w 1666769"/>
                <a:gd name="connsiteY13" fmla="*/ 432633 h 1662429"/>
                <a:gd name="connsiteX14" fmla="*/ 1409105 w 1666769"/>
                <a:gd name="connsiteY14" fmla="*/ 467042 h 1662429"/>
                <a:gd name="connsiteX15" fmla="*/ 1391722 w 1666769"/>
                <a:gd name="connsiteY15" fmla="*/ 432633 h 1662429"/>
                <a:gd name="connsiteX16" fmla="*/ 678180 w 1666769"/>
                <a:gd name="connsiteY16" fmla="*/ 248205 h 1662429"/>
                <a:gd name="connsiteX17" fmla="*/ 937379 w 1666769"/>
                <a:gd name="connsiteY17" fmla="*/ 433942 h 1662429"/>
                <a:gd name="connsiteX18" fmla="*/ 751284 w 1666769"/>
                <a:gd name="connsiteY18" fmla="*/ 559434 h 1662429"/>
                <a:gd name="connsiteX19" fmla="*/ 1261705 w 1666769"/>
                <a:gd name="connsiteY19" fmla="*/ 713620 h 1662429"/>
                <a:gd name="connsiteX20" fmla="*/ 1437680 w 1666769"/>
                <a:gd name="connsiteY20" fmla="*/ 232250 h 1662429"/>
                <a:gd name="connsiteX21" fmla="*/ 1325285 w 1666769"/>
                <a:gd name="connsiteY21" fmla="*/ 268564 h 1662429"/>
                <a:gd name="connsiteX22" fmla="*/ 1096804 w 1666769"/>
                <a:gd name="connsiteY22" fmla="*/ 68778 h 1662429"/>
                <a:gd name="connsiteX23" fmla="*/ 670798 w 1666769"/>
                <a:gd name="connsiteY23" fmla="*/ 24129 h 1662429"/>
                <a:gd name="connsiteX24" fmla="*/ 217170 w 1666769"/>
                <a:gd name="connsiteY24" fmla="*/ 555386 h 1662429"/>
                <a:gd name="connsiteX25" fmla="*/ 239911 w 1666769"/>
                <a:gd name="connsiteY25" fmla="*/ 523834 h 1662429"/>
                <a:gd name="connsiteX26" fmla="*/ 217170 w 1666769"/>
                <a:gd name="connsiteY26" fmla="*/ 555386 h 1662429"/>
                <a:gd name="connsiteX27" fmla="*/ 678180 w 1666769"/>
                <a:gd name="connsiteY27" fmla="*/ 248205 h 1662429"/>
                <a:gd name="connsiteX28" fmla="*/ 277416 w 1666769"/>
                <a:gd name="connsiteY28" fmla="*/ 471804 h 1662429"/>
                <a:gd name="connsiteX29" fmla="*/ 276701 w 1666769"/>
                <a:gd name="connsiteY29" fmla="*/ 472757 h 1662429"/>
                <a:gd name="connsiteX30" fmla="*/ 277416 w 1666769"/>
                <a:gd name="connsiteY30" fmla="*/ 471804 h 1662429"/>
                <a:gd name="connsiteX31" fmla="*/ 298728 w 1666769"/>
                <a:gd name="connsiteY31" fmla="*/ 442277 h 1662429"/>
                <a:gd name="connsiteX32" fmla="*/ 298728 w 1666769"/>
                <a:gd name="connsiteY32" fmla="*/ 442277 h 1662429"/>
                <a:gd name="connsiteX33" fmla="*/ 298728 w 1666769"/>
                <a:gd name="connsiteY33" fmla="*/ 442277 h 1662429"/>
                <a:gd name="connsiteX34" fmla="*/ 416600 w 1666769"/>
                <a:gd name="connsiteY34" fmla="*/ 1282620 h 1662429"/>
                <a:gd name="connsiteX35" fmla="*/ 435769 w 1666769"/>
                <a:gd name="connsiteY35" fmla="*/ 963294 h 1662429"/>
                <a:gd name="connsiteX36" fmla="*/ 640437 w 1666769"/>
                <a:gd name="connsiteY36" fmla="*/ 1055091 h 1662429"/>
                <a:gd name="connsiteX37" fmla="*/ 499586 w 1666769"/>
                <a:gd name="connsiteY37" fmla="*/ 538955 h 1662429"/>
                <a:gd name="connsiteX38" fmla="*/ 0 w 1666769"/>
                <a:gd name="connsiteY38" fmla="*/ 644802 h 1662429"/>
                <a:gd name="connsiteX39" fmla="*/ 90249 w 1666769"/>
                <a:gd name="connsiteY39" fmla="*/ 721240 h 1662429"/>
                <a:gd name="connsiteX40" fmla="*/ 43101 w 1666769"/>
                <a:gd name="connsiteY40" fmla="*/ 1021754 h 1662429"/>
                <a:gd name="connsiteX41" fmla="*/ 231577 w 1666769"/>
                <a:gd name="connsiteY41" fmla="*/ 1407993 h 1662429"/>
                <a:gd name="connsiteX42" fmla="*/ 920710 w 1666769"/>
                <a:gd name="connsiteY42" fmla="*/ 1512053 h 1662429"/>
                <a:gd name="connsiteX43" fmla="*/ 416600 w 1666769"/>
                <a:gd name="connsiteY43" fmla="*/ 1282620 h 1662429"/>
                <a:gd name="connsiteX44" fmla="*/ 761286 w 1666769"/>
                <a:gd name="connsiteY44" fmla="*/ 1501100 h 1662429"/>
                <a:gd name="connsiteX45" fmla="*/ 761286 w 1666769"/>
                <a:gd name="connsiteY45" fmla="*/ 1501100 h 1662429"/>
                <a:gd name="connsiteX46" fmla="*/ 761286 w 1666769"/>
                <a:gd name="connsiteY46" fmla="*/ 1501100 h 1662429"/>
                <a:gd name="connsiteX47" fmla="*/ 915114 w 1666769"/>
                <a:gd name="connsiteY47" fmla="*/ 1511696 h 1662429"/>
                <a:gd name="connsiteX48" fmla="*/ 802362 w 1666769"/>
                <a:gd name="connsiteY48" fmla="*/ 1503957 h 1662429"/>
                <a:gd name="connsiteX49" fmla="*/ 915114 w 1666769"/>
                <a:gd name="connsiteY49" fmla="*/ 1511696 h 166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66769" h="1662429">
                  <a:moveTo>
                    <a:pt x="1387197" y="423822"/>
                  </a:moveTo>
                  <a:cubicBezTo>
                    <a:pt x="1453872" y="621823"/>
                    <a:pt x="1504593" y="822205"/>
                    <a:pt x="1449824" y="976034"/>
                  </a:cubicBezTo>
                  <a:cubicBezTo>
                    <a:pt x="1405057" y="1101764"/>
                    <a:pt x="1239679" y="1187727"/>
                    <a:pt x="1167170" y="1123314"/>
                  </a:cubicBezTo>
                  <a:cubicBezTo>
                    <a:pt x="1104067" y="1066998"/>
                    <a:pt x="1140619" y="899715"/>
                    <a:pt x="1140619" y="899715"/>
                  </a:cubicBezTo>
                  <a:lnTo>
                    <a:pt x="771763" y="1286192"/>
                  </a:lnTo>
                  <a:cubicBezTo>
                    <a:pt x="771763" y="1286192"/>
                    <a:pt x="1031200" y="1551106"/>
                    <a:pt x="1118711" y="1662429"/>
                  </a:cubicBezTo>
                  <a:cubicBezTo>
                    <a:pt x="1120616" y="1638021"/>
                    <a:pt x="1113234" y="1549320"/>
                    <a:pt x="1137523" y="1545391"/>
                  </a:cubicBezTo>
                  <a:cubicBezTo>
                    <a:pt x="1237059" y="1529079"/>
                    <a:pt x="1333738" y="1485145"/>
                    <a:pt x="1418630" y="1431805"/>
                  </a:cubicBezTo>
                  <a:cubicBezTo>
                    <a:pt x="1551504" y="1348342"/>
                    <a:pt x="1609249" y="1239638"/>
                    <a:pt x="1651873" y="1071284"/>
                  </a:cubicBezTo>
                  <a:cubicBezTo>
                    <a:pt x="1705094" y="861139"/>
                    <a:pt x="1615440" y="553124"/>
                    <a:pt x="1387197" y="423822"/>
                  </a:cubicBezTo>
                  <a:close/>
                  <a:moveTo>
                    <a:pt x="1461730" y="570864"/>
                  </a:moveTo>
                  <a:cubicBezTo>
                    <a:pt x="1466493" y="580270"/>
                    <a:pt x="1465778" y="578603"/>
                    <a:pt x="1461730" y="570864"/>
                  </a:cubicBezTo>
                  <a:lnTo>
                    <a:pt x="1461730" y="570864"/>
                  </a:lnTo>
                  <a:close/>
                  <a:moveTo>
                    <a:pt x="1391722" y="432633"/>
                  </a:moveTo>
                  <a:cubicBezTo>
                    <a:pt x="1398032" y="445134"/>
                    <a:pt x="1403747" y="456326"/>
                    <a:pt x="1409105" y="467042"/>
                  </a:cubicBezTo>
                  <a:cubicBezTo>
                    <a:pt x="1401723" y="452516"/>
                    <a:pt x="1395770" y="440372"/>
                    <a:pt x="1391722" y="432633"/>
                  </a:cubicBezTo>
                  <a:close/>
                  <a:moveTo>
                    <a:pt x="678180" y="248205"/>
                  </a:moveTo>
                  <a:cubicBezTo>
                    <a:pt x="810101" y="231060"/>
                    <a:pt x="961549" y="339883"/>
                    <a:pt x="937379" y="433942"/>
                  </a:cubicBezTo>
                  <a:cubicBezTo>
                    <a:pt x="916186" y="516095"/>
                    <a:pt x="751284" y="559434"/>
                    <a:pt x="751284" y="559434"/>
                  </a:cubicBezTo>
                  <a:lnTo>
                    <a:pt x="1261705" y="713620"/>
                  </a:lnTo>
                  <a:cubicBezTo>
                    <a:pt x="1261705" y="713620"/>
                    <a:pt x="1378506" y="361076"/>
                    <a:pt x="1437680" y="232250"/>
                  </a:cubicBezTo>
                  <a:cubicBezTo>
                    <a:pt x="1415177" y="241775"/>
                    <a:pt x="1339929" y="288567"/>
                    <a:pt x="1325285" y="268564"/>
                  </a:cubicBezTo>
                  <a:cubicBezTo>
                    <a:pt x="1265634" y="186888"/>
                    <a:pt x="1182767" y="120451"/>
                    <a:pt x="1096804" y="68778"/>
                  </a:cubicBezTo>
                  <a:cubicBezTo>
                    <a:pt x="962382" y="-12066"/>
                    <a:pt x="839629" y="-14209"/>
                    <a:pt x="670798" y="24129"/>
                  </a:cubicBezTo>
                  <a:cubicBezTo>
                    <a:pt x="460415" y="72111"/>
                    <a:pt x="228005" y="292377"/>
                    <a:pt x="217170" y="555386"/>
                  </a:cubicBezTo>
                  <a:cubicBezTo>
                    <a:pt x="225862" y="543361"/>
                    <a:pt x="232529" y="534074"/>
                    <a:pt x="239911" y="523834"/>
                  </a:cubicBezTo>
                  <a:cubicBezTo>
                    <a:pt x="226814" y="542051"/>
                    <a:pt x="217170" y="555386"/>
                    <a:pt x="217170" y="555386"/>
                  </a:cubicBezTo>
                  <a:cubicBezTo>
                    <a:pt x="362307" y="405724"/>
                    <a:pt x="516850" y="269160"/>
                    <a:pt x="678180" y="248205"/>
                  </a:cubicBezTo>
                  <a:close/>
                  <a:moveTo>
                    <a:pt x="277416" y="471804"/>
                  </a:moveTo>
                  <a:cubicBezTo>
                    <a:pt x="277178" y="472161"/>
                    <a:pt x="276939" y="472518"/>
                    <a:pt x="276701" y="472757"/>
                  </a:cubicBezTo>
                  <a:cubicBezTo>
                    <a:pt x="276939" y="472518"/>
                    <a:pt x="277297" y="472161"/>
                    <a:pt x="277416" y="471804"/>
                  </a:cubicBezTo>
                  <a:close/>
                  <a:moveTo>
                    <a:pt x="298728" y="442277"/>
                  </a:moveTo>
                  <a:cubicBezTo>
                    <a:pt x="328374" y="401438"/>
                    <a:pt x="319564" y="413583"/>
                    <a:pt x="298728" y="442277"/>
                  </a:cubicBezTo>
                  <a:lnTo>
                    <a:pt x="298728" y="442277"/>
                  </a:lnTo>
                  <a:close/>
                  <a:moveTo>
                    <a:pt x="416600" y="1282620"/>
                  </a:moveTo>
                  <a:cubicBezTo>
                    <a:pt x="332184" y="1179512"/>
                    <a:pt x="343614" y="992703"/>
                    <a:pt x="435769" y="963294"/>
                  </a:cubicBezTo>
                  <a:cubicBezTo>
                    <a:pt x="516255" y="937815"/>
                    <a:pt x="640437" y="1055091"/>
                    <a:pt x="640437" y="1055091"/>
                  </a:cubicBezTo>
                  <a:lnTo>
                    <a:pt x="499586" y="538955"/>
                  </a:lnTo>
                  <a:cubicBezTo>
                    <a:pt x="499586" y="538955"/>
                    <a:pt x="140137" y="626585"/>
                    <a:pt x="0" y="644802"/>
                  </a:cubicBezTo>
                  <a:cubicBezTo>
                    <a:pt x="19883" y="658851"/>
                    <a:pt x="99417" y="698142"/>
                    <a:pt x="90249" y="721240"/>
                  </a:cubicBezTo>
                  <a:cubicBezTo>
                    <a:pt x="53102" y="815299"/>
                    <a:pt x="41077" y="921146"/>
                    <a:pt x="43101" y="1021754"/>
                  </a:cubicBezTo>
                  <a:cubicBezTo>
                    <a:pt x="46196" y="1179035"/>
                    <a:pt x="109537" y="1284644"/>
                    <a:pt x="231577" y="1407993"/>
                  </a:cubicBezTo>
                  <a:cubicBezTo>
                    <a:pt x="383738" y="1561464"/>
                    <a:pt x="692944" y="1642427"/>
                    <a:pt x="920710" y="1512053"/>
                  </a:cubicBezTo>
                  <a:cubicBezTo>
                    <a:pt x="717233" y="1467881"/>
                    <a:pt x="519946" y="1408826"/>
                    <a:pt x="416600" y="1282620"/>
                  </a:cubicBezTo>
                  <a:close/>
                  <a:moveTo>
                    <a:pt x="761286" y="1501100"/>
                  </a:moveTo>
                  <a:cubicBezTo>
                    <a:pt x="744141" y="1499909"/>
                    <a:pt x="746879" y="1500147"/>
                    <a:pt x="761286" y="1501100"/>
                  </a:cubicBezTo>
                  <a:lnTo>
                    <a:pt x="761286" y="1501100"/>
                  </a:lnTo>
                  <a:close/>
                  <a:moveTo>
                    <a:pt x="915114" y="1511696"/>
                  </a:moveTo>
                  <a:cubicBezTo>
                    <a:pt x="864632" y="1508243"/>
                    <a:pt x="828318" y="1505743"/>
                    <a:pt x="802362" y="1503957"/>
                  </a:cubicBezTo>
                  <a:cubicBezTo>
                    <a:pt x="844510" y="1506814"/>
                    <a:pt x="898207" y="1510505"/>
                    <a:pt x="915114" y="1511696"/>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a:solidFill>
                  <a:srgbClr val="3A3A41"/>
                </a:solidFill>
                <a:cs typeface="+mn-ea"/>
              </a:endParaRPr>
            </a:p>
          </p:txBody>
        </p:sp>
      </p:grpSp>
      <p:grpSp>
        <p:nvGrpSpPr>
          <p:cNvPr id="7" name="组合 6"/>
          <p:cNvGrpSpPr/>
          <p:nvPr/>
        </p:nvGrpSpPr>
        <p:grpSpPr>
          <a:xfrm>
            <a:off x="2713316" y="4504596"/>
            <a:ext cx="952584" cy="951346"/>
            <a:chOff x="2713316" y="4504596"/>
            <a:chExt cx="952584" cy="951346"/>
          </a:xfrm>
        </p:grpSpPr>
        <p:sp>
          <p:nvSpPr>
            <p:cNvPr id="26" name="Oval 10"/>
            <p:cNvSpPr>
              <a:spLocks noChangeArrowheads="1"/>
            </p:cNvSpPr>
            <p:nvPr/>
          </p:nvSpPr>
          <p:spPr bwMode="auto">
            <a:xfrm flipH="1">
              <a:off x="2713316" y="4504596"/>
              <a:ext cx="952584" cy="951346"/>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5" name="图形 6"/>
            <p:cNvSpPr/>
            <p:nvPr/>
          </p:nvSpPr>
          <p:spPr>
            <a:xfrm>
              <a:off x="2922692" y="4722788"/>
              <a:ext cx="533832" cy="514962"/>
            </a:xfrm>
            <a:custGeom>
              <a:avLst/>
              <a:gdLst>
                <a:gd name="connsiteX0" fmla="*/ 1905682 w 1905682"/>
                <a:gd name="connsiteY0" fmla="*/ 965248 h 1838319"/>
                <a:gd name="connsiteX1" fmla="*/ 1905682 w 1905682"/>
                <a:gd name="connsiteY1" fmla="*/ 1537470 h 1838319"/>
                <a:gd name="connsiteX2" fmla="*/ 1504887 w 1905682"/>
                <a:gd name="connsiteY2" fmla="*/ 1838163 h 1838319"/>
                <a:gd name="connsiteX3" fmla="*/ 360887 w 1905682"/>
                <a:gd name="connsiteY3" fmla="*/ 1838163 h 1838319"/>
                <a:gd name="connsiteX4" fmla="*/ 195928 w 1905682"/>
                <a:gd name="connsiteY4" fmla="*/ 1813156 h 1838319"/>
                <a:gd name="connsiteX5" fmla="*/ 85160 w 1905682"/>
                <a:gd name="connsiteY5" fmla="*/ 1744685 h 1838319"/>
                <a:gd name="connsiteX6" fmla="*/ 25607 w 1905682"/>
                <a:gd name="connsiteY6" fmla="*/ 1639290 h 1838319"/>
                <a:gd name="connsiteX7" fmla="*/ 7146 w 1905682"/>
                <a:gd name="connsiteY7" fmla="*/ 1504721 h 1838319"/>
                <a:gd name="connsiteX8" fmla="*/ 7146 w 1905682"/>
                <a:gd name="connsiteY8" fmla="*/ 962866 h 1838319"/>
                <a:gd name="connsiteX9" fmla="*/ 1905682 w 1905682"/>
                <a:gd name="connsiteY9" fmla="*/ 962866 h 1838319"/>
                <a:gd name="connsiteX10" fmla="*/ 946882 w 1905682"/>
                <a:gd name="connsiteY10" fmla="*/ 1053969 h 1838319"/>
                <a:gd name="connsiteX11" fmla="*/ 902814 w 1905682"/>
                <a:gd name="connsiteY11" fmla="*/ 1067665 h 1838319"/>
                <a:gd name="connsiteX12" fmla="*/ 871847 w 1905682"/>
                <a:gd name="connsiteY12" fmla="*/ 1095055 h 1838319"/>
                <a:gd name="connsiteX13" fmla="*/ 858746 w 1905682"/>
                <a:gd name="connsiteY13" fmla="*/ 1147454 h 1838319"/>
                <a:gd name="connsiteX14" fmla="*/ 858746 w 1905682"/>
                <a:gd name="connsiteY14" fmla="*/ 1266543 h 1838319"/>
                <a:gd name="connsiteX15" fmla="*/ 727730 w 1905682"/>
                <a:gd name="connsiteY15" fmla="*/ 1266543 h 1838319"/>
                <a:gd name="connsiteX16" fmla="*/ 668177 w 1905682"/>
                <a:gd name="connsiteY16" fmla="*/ 1289168 h 1838319"/>
                <a:gd name="connsiteX17" fmla="*/ 640784 w 1905682"/>
                <a:gd name="connsiteY17" fmla="*/ 1353478 h 1838319"/>
                <a:gd name="connsiteX18" fmla="*/ 667581 w 1905682"/>
                <a:gd name="connsiteY18" fmla="*/ 1417191 h 1838319"/>
                <a:gd name="connsiteX19" fmla="*/ 727134 w 1905682"/>
                <a:gd name="connsiteY19" fmla="*/ 1441008 h 1838319"/>
                <a:gd name="connsiteX20" fmla="*/ 857553 w 1905682"/>
                <a:gd name="connsiteY20" fmla="*/ 1441008 h 1838319"/>
                <a:gd name="connsiteX21" fmla="*/ 857553 w 1905682"/>
                <a:gd name="connsiteY21" fmla="*/ 1569028 h 1838319"/>
                <a:gd name="connsiteX22" fmla="*/ 877801 w 1905682"/>
                <a:gd name="connsiteY22" fmla="*/ 1620237 h 1838319"/>
                <a:gd name="connsiteX23" fmla="*/ 943905 w 1905682"/>
                <a:gd name="connsiteY23" fmla="*/ 1650604 h 1838319"/>
                <a:gd name="connsiteX24" fmla="*/ 1009413 w 1905682"/>
                <a:gd name="connsiteY24" fmla="*/ 1620237 h 1838319"/>
                <a:gd name="connsiteX25" fmla="*/ 1030851 w 1905682"/>
                <a:gd name="connsiteY25" fmla="*/ 1564860 h 1838319"/>
                <a:gd name="connsiteX26" fmla="*/ 1030851 w 1905682"/>
                <a:gd name="connsiteY26" fmla="*/ 1438626 h 1838319"/>
                <a:gd name="connsiteX27" fmla="*/ 1166034 w 1905682"/>
                <a:gd name="connsiteY27" fmla="*/ 1438626 h 1838319"/>
                <a:gd name="connsiteX28" fmla="*/ 1219037 w 1905682"/>
                <a:gd name="connsiteY28" fmla="*/ 1416594 h 1838319"/>
                <a:gd name="connsiteX29" fmla="*/ 1247622 w 1905682"/>
                <a:gd name="connsiteY29" fmla="*/ 1351095 h 1838319"/>
                <a:gd name="connsiteX30" fmla="*/ 1221419 w 1905682"/>
                <a:gd name="connsiteY30" fmla="*/ 1286788 h 1838319"/>
                <a:gd name="connsiteX31" fmla="*/ 1161867 w 1905682"/>
                <a:gd name="connsiteY31" fmla="*/ 1264161 h 1838319"/>
                <a:gd name="connsiteX32" fmla="*/ 1031447 w 1905682"/>
                <a:gd name="connsiteY32" fmla="*/ 1264161 h 1838319"/>
                <a:gd name="connsiteX33" fmla="*/ 1031447 w 1905682"/>
                <a:gd name="connsiteY33" fmla="*/ 1137927 h 1838319"/>
                <a:gd name="connsiteX34" fmla="*/ 1012390 w 1905682"/>
                <a:gd name="connsiteY34" fmla="*/ 1083741 h 1838319"/>
                <a:gd name="connsiteX35" fmla="*/ 946882 w 1905682"/>
                <a:gd name="connsiteY35" fmla="*/ 1053969 h 1838319"/>
                <a:gd name="connsiteX36" fmla="*/ 618750 w 1905682"/>
                <a:gd name="connsiteY36" fmla="*/ 372780 h 1838319"/>
                <a:gd name="connsiteX37" fmla="*/ 622917 w 1905682"/>
                <a:gd name="connsiteY37" fmla="*/ 277508 h 1838319"/>
                <a:gd name="connsiteX38" fmla="*/ 648526 w 1905682"/>
                <a:gd name="connsiteY38" fmla="*/ 188787 h 1838319"/>
                <a:gd name="connsiteX39" fmla="*/ 708078 w 1905682"/>
                <a:gd name="connsiteY39" fmla="*/ 96493 h 1838319"/>
                <a:gd name="connsiteX40" fmla="*/ 793832 w 1905682"/>
                <a:gd name="connsiteY40" fmla="*/ 36948 h 1838319"/>
                <a:gd name="connsiteX41" fmla="*/ 907577 w 1905682"/>
                <a:gd name="connsiteY41" fmla="*/ 3008 h 1838319"/>
                <a:gd name="connsiteX42" fmla="*/ 1031447 w 1905682"/>
                <a:gd name="connsiteY42" fmla="*/ 7176 h 1838319"/>
                <a:gd name="connsiteX43" fmla="*/ 1153529 w 1905682"/>
                <a:gd name="connsiteY43" fmla="*/ 59575 h 1838319"/>
                <a:gd name="connsiteX44" fmla="*/ 1238688 w 1905682"/>
                <a:gd name="connsiteY44" fmla="*/ 150678 h 1838319"/>
                <a:gd name="connsiteX45" fmla="*/ 1277399 w 1905682"/>
                <a:gd name="connsiteY45" fmla="*/ 254287 h 1838319"/>
                <a:gd name="connsiteX46" fmla="*/ 1288714 w 1905682"/>
                <a:gd name="connsiteY46" fmla="*/ 373376 h 1838319"/>
                <a:gd name="connsiteX47" fmla="*/ 1169609 w 1905682"/>
                <a:gd name="connsiteY47" fmla="*/ 373376 h 1838319"/>
                <a:gd name="connsiteX48" fmla="*/ 1169609 w 1905682"/>
                <a:gd name="connsiteY48" fmla="*/ 313831 h 1838319"/>
                <a:gd name="connsiteX49" fmla="*/ 1156507 w 1905682"/>
                <a:gd name="connsiteY49" fmla="*/ 260240 h 1838319"/>
                <a:gd name="connsiteX50" fmla="*/ 1129708 w 1905682"/>
                <a:gd name="connsiteY50" fmla="*/ 207246 h 1838319"/>
                <a:gd name="connsiteX51" fmla="*/ 1084448 w 1905682"/>
                <a:gd name="connsiteY51" fmla="*/ 166160 h 1838319"/>
                <a:gd name="connsiteX52" fmla="*/ 1034424 w 1905682"/>
                <a:gd name="connsiteY52" fmla="*/ 143533 h 1838319"/>
                <a:gd name="connsiteX53" fmla="*/ 988569 w 1905682"/>
                <a:gd name="connsiteY53" fmla="*/ 133411 h 1838319"/>
                <a:gd name="connsiteX54" fmla="*/ 957601 w 1905682"/>
                <a:gd name="connsiteY54" fmla="*/ 133411 h 1838319"/>
                <a:gd name="connsiteX55" fmla="*/ 898049 w 1905682"/>
                <a:gd name="connsiteY55" fmla="*/ 138770 h 1838319"/>
                <a:gd name="connsiteX56" fmla="*/ 808126 w 1905682"/>
                <a:gd name="connsiteY56" fmla="*/ 185809 h 1838319"/>
                <a:gd name="connsiteX57" fmla="*/ 770011 w 1905682"/>
                <a:gd name="connsiteY57" fmla="*/ 237018 h 1838319"/>
                <a:gd name="connsiteX58" fmla="*/ 752743 w 1905682"/>
                <a:gd name="connsiteY58" fmla="*/ 296563 h 1838319"/>
                <a:gd name="connsiteX59" fmla="*/ 748573 w 1905682"/>
                <a:gd name="connsiteY59" fmla="*/ 369803 h 1838319"/>
                <a:gd name="connsiteX60" fmla="*/ 623513 w 1905682"/>
                <a:gd name="connsiteY60" fmla="*/ 369803 h 1838319"/>
                <a:gd name="connsiteX61" fmla="*/ 320988 w 1905682"/>
                <a:gd name="connsiteY61" fmla="*/ 854494 h 1838319"/>
                <a:gd name="connsiteX62" fmla="*/ 0 w 1905682"/>
                <a:gd name="connsiteY62" fmla="*/ 854494 h 1838319"/>
                <a:gd name="connsiteX63" fmla="*/ 0 w 1905682"/>
                <a:gd name="connsiteY63" fmla="*/ 755054 h 1838319"/>
                <a:gd name="connsiteX64" fmla="*/ 0 w 1905682"/>
                <a:gd name="connsiteY64" fmla="*/ 695510 h 1838319"/>
                <a:gd name="connsiteX65" fmla="*/ 12506 w 1905682"/>
                <a:gd name="connsiteY65" fmla="*/ 625844 h 1838319"/>
                <a:gd name="connsiteX66" fmla="*/ 59552 w 1905682"/>
                <a:gd name="connsiteY66" fmla="*/ 554390 h 1838319"/>
                <a:gd name="connsiteX67" fmla="*/ 135184 w 1905682"/>
                <a:gd name="connsiteY67" fmla="*/ 494845 h 1838319"/>
                <a:gd name="connsiteX68" fmla="*/ 254288 w 1905682"/>
                <a:gd name="connsiteY68" fmla="*/ 471624 h 1838319"/>
                <a:gd name="connsiteX69" fmla="*/ 1641263 w 1905682"/>
                <a:gd name="connsiteY69" fmla="*/ 471624 h 1838319"/>
                <a:gd name="connsiteX70" fmla="*/ 1742502 w 1905682"/>
                <a:gd name="connsiteY70" fmla="*/ 488892 h 1838319"/>
                <a:gd name="connsiteX71" fmla="*/ 1824688 w 1905682"/>
                <a:gd name="connsiteY71" fmla="*/ 537123 h 1838319"/>
                <a:gd name="connsiteX72" fmla="*/ 1880061 w 1905682"/>
                <a:gd name="connsiteY72" fmla="*/ 608575 h 1838319"/>
                <a:gd name="connsiteX73" fmla="*/ 1899721 w 1905682"/>
                <a:gd name="connsiteY73" fmla="*/ 695512 h 1838319"/>
                <a:gd name="connsiteX74" fmla="*/ 1899721 w 1905682"/>
                <a:gd name="connsiteY74" fmla="*/ 851518 h 1838319"/>
                <a:gd name="connsiteX75" fmla="*/ 1574564 w 1905682"/>
                <a:gd name="connsiteY75" fmla="*/ 851518 h 1838319"/>
                <a:gd name="connsiteX76" fmla="*/ 1574564 w 1905682"/>
                <a:gd name="connsiteY76" fmla="*/ 780660 h 1838319"/>
                <a:gd name="connsiteX77" fmla="*/ 1551934 w 1905682"/>
                <a:gd name="connsiteY77" fmla="*/ 733619 h 1838319"/>
                <a:gd name="connsiteX78" fmla="*/ 1498933 w 1905682"/>
                <a:gd name="connsiteY78" fmla="*/ 709802 h 1838319"/>
                <a:gd name="connsiteX79" fmla="*/ 1439381 w 1905682"/>
                <a:gd name="connsiteY79" fmla="*/ 727664 h 1838319"/>
                <a:gd name="connsiteX80" fmla="*/ 1411391 w 1905682"/>
                <a:gd name="connsiteY80" fmla="*/ 780660 h 1838319"/>
                <a:gd name="connsiteX81" fmla="*/ 1411391 w 1905682"/>
                <a:gd name="connsiteY81" fmla="*/ 854494 h 1838319"/>
                <a:gd name="connsiteX82" fmla="*/ 481778 w 1905682"/>
                <a:gd name="connsiteY82" fmla="*/ 854494 h 1838319"/>
                <a:gd name="connsiteX83" fmla="*/ 481778 w 1905682"/>
                <a:gd name="connsiteY83" fmla="*/ 783636 h 1838319"/>
                <a:gd name="connsiteX84" fmla="*/ 454981 w 1905682"/>
                <a:gd name="connsiteY84" fmla="*/ 732429 h 1838319"/>
                <a:gd name="connsiteX85" fmla="*/ 399596 w 1905682"/>
                <a:gd name="connsiteY85" fmla="*/ 709802 h 1838319"/>
                <a:gd name="connsiteX86" fmla="*/ 340043 w 1905682"/>
                <a:gd name="connsiteY86" fmla="*/ 734809 h 1838319"/>
                <a:gd name="connsiteX87" fmla="*/ 314436 w 1905682"/>
                <a:gd name="connsiteY87" fmla="*/ 790187 h 1838319"/>
                <a:gd name="connsiteX88" fmla="*/ 314436 w 1905682"/>
                <a:gd name="connsiteY88" fmla="*/ 833653 h 1838319"/>
                <a:gd name="connsiteX89" fmla="*/ 320392 w 1905682"/>
                <a:gd name="connsiteY89" fmla="*/ 854494 h 183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905682" h="1838319">
                  <a:moveTo>
                    <a:pt x="1905682" y="965248"/>
                  </a:moveTo>
                  <a:lnTo>
                    <a:pt x="1905682" y="1537470"/>
                  </a:lnTo>
                  <a:cubicBezTo>
                    <a:pt x="1905682" y="1738730"/>
                    <a:pt x="1772279" y="1838163"/>
                    <a:pt x="1504887" y="1838163"/>
                  </a:cubicBezTo>
                  <a:lnTo>
                    <a:pt x="360887" y="1838163"/>
                  </a:lnTo>
                  <a:cubicBezTo>
                    <a:pt x="304857" y="1839599"/>
                    <a:pt x="249015" y="1831126"/>
                    <a:pt x="195928" y="1813156"/>
                  </a:cubicBezTo>
                  <a:cubicBezTo>
                    <a:pt x="154143" y="1799332"/>
                    <a:pt x="116198" y="1775883"/>
                    <a:pt x="85160" y="1744685"/>
                  </a:cubicBezTo>
                  <a:cubicBezTo>
                    <a:pt x="56977" y="1714960"/>
                    <a:pt x="36527" y="1678768"/>
                    <a:pt x="25607" y="1639290"/>
                  </a:cubicBezTo>
                  <a:cubicBezTo>
                    <a:pt x="12779" y="1595605"/>
                    <a:pt x="6557" y="1550246"/>
                    <a:pt x="7146" y="1504721"/>
                  </a:cubicBezTo>
                  <a:lnTo>
                    <a:pt x="7146" y="962866"/>
                  </a:lnTo>
                  <a:lnTo>
                    <a:pt x="1905682" y="962866"/>
                  </a:lnTo>
                  <a:close/>
                  <a:moveTo>
                    <a:pt x="946882" y="1053969"/>
                  </a:moveTo>
                  <a:cubicBezTo>
                    <a:pt x="931673" y="1056647"/>
                    <a:pt x="916863" y="1061250"/>
                    <a:pt x="902814" y="1067665"/>
                  </a:cubicBezTo>
                  <a:cubicBezTo>
                    <a:pt x="890280" y="1073939"/>
                    <a:pt x="879604" y="1083380"/>
                    <a:pt x="871847" y="1095055"/>
                  </a:cubicBezTo>
                  <a:cubicBezTo>
                    <a:pt x="862139" y="1110734"/>
                    <a:pt x="857559" y="1129049"/>
                    <a:pt x="858746" y="1147454"/>
                  </a:cubicBezTo>
                  <a:lnTo>
                    <a:pt x="858746" y="1266543"/>
                  </a:lnTo>
                  <a:lnTo>
                    <a:pt x="727730" y="1266543"/>
                  </a:lnTo>
                  <a:cubicBezTo>
                    <a:pt x="705773" y="1266511"/>
                    <a:pt x="684572" y="1274566"/>
                    <a:pt x="668177" y="1289168"/>
                  </a:cubicBezTo>
                  <a:cubicBezTo>
                    <a:pt x="649174" y="1304909"/>
                    <a:pt x="638967" y="1328872"/>
                    <a:pt x="640784" y="1353478"/>
                  </a:cubicBezTo>
                  <a:cubicBezTo>
                    <a:pt x="638502" y="1377859"/>
                    <a:pt x="648558" y="1401768"/>
                    <a:pt x="667581" y="1417191"/>
                  </a:cubicBezTo>
                  <a:cubicBezTo>
                    <a:pt x="684030" y="1431858"/>
                    <a:pt x="705107" y="1440286"/>
                    <a:pt x="727134" y="1441008"/>
                  </a:cubicBezTo>
                  <a:lnTo>
                    <a:pt x="857553" y="1441008"/>
                  </a:lnTo>
                  <a:lnTo>
                    <a:pt x="857553" y="1569028"/>
                  </a:lnTo>
                  <a:cubicBezTo>
                    <a:pt x="859834" y="1587543"/>
                    <a:pt x="866802" y="1605168"/>
                    <a:pt x="877801" y="1620237"/>
                  </a:cubicBezTo>
                  <a:cubicBezTo>
                    <a:pt x="893201" y="1640985"/>
                    <a:pt x="918129" y="1652439"/>
                    <a:pt x="943905" y="1650604"/>
                  </a:cubicBezTo>
                  <a:cubicBezTo>
                    <a:pt x="969496" y="1652342"/>
                    <a:pt x="994204" y="1640890"/>
                    <a:pt x="1009413" y="1620237"/>
                  </a:cubicBezTo>
                  <a:cubicBezTo>
                    <a:pt x="1021902" y="1604317"/>
                    <a:pt x="1029366" y="1585038"/>
                    <a:pt x="1030851" y="1564860"/>
                  </a:cubicBezTo>
                  <a:lnTo>
                    <a:pt x="1030851" y="1438626"/>
                  </a:lnTo>
                  <a:lnTo>
                    <a:pt x="1166034" y="1438626"/>
                  </a:lnTo>
                  <a:cubicBezTo>
                    <a:pt x="1185655" y="1437356"/>
                    <a:pt x="1204299" y="1429606"/>
                    <a:pt x="1219037" y="1416594"/>
                  </a:cubicBezTo>
                  <a:cubicBezTo>
                    <a:pt x="1239110" y="1401062"/>
                    <a:pt x="1249885" y="1376374"/>
                    <a:pt x="1247622" y="1351095"/>
                  </a:cubicBezTo>
                  <a:cubicBezTo>
                    <a:pt x="1248820" y="1326841"/>
                    <a:pt x="1239227" y="1303299"/>
                    <a:pt x="1221419" y="1286788"/>
                  </a:cubicBezTo>
                  <a:cubicBezTo>
                    <a:pt x="1204804" y="1272552"/>
                    <a:pt x="1183745" y="1264550"/>
                    <a:pt x="1161867" y="1264161"/>
                  </a:cubicBezTo>
                  <a:lnTo>
                    <a:pt x="1031447" y="1264161"/>
                  </a:lnTo>
                  <a:lnTo>
                    <a:pt x="1031447" y="1137927"/>
                  </a:lnTo>
                  <a:cubicBezTo>
                    <a:pt x="1030598" y="1118377"/>
                    <a:pt x="1023967" y="1099518"/>
                    <a:pt x="1012390" y="1083741"/>
                  </a:cubicBezTo>
                  <a:cubicBezTo>
                    <a:pt x="997270" y="1063038"/>
                    <a:pt x="972424" y="1051746"/>
                    <a:pt x="946882" y="1053969"/>
                  </a:cubicBezTo>
                  <a:close/>
                  <a:moveTo>
                    <a:pt x="618750" y="372780"/>
                  </a:moveTo>
                  <a:cubicBezTo>
                    <a:pt x="616021" y="340975"/>
                    <a:pt x="617421" y="308952"/>
                    <a:pt x="622917" y="277508"/>
                  </a:cubicBezTo>
                  <a:cubicBezTo>
                    <a:pt x="628140" y="247077"/>
                    <a:pt x="636730" y="217321"/>
                    <a:pt x="648526" y="188787"/>
                  </a:cubicBezTo>
                  <a:cubicBezTo>
                    <a:pt x="662261" y="154483"/>
                    <a:pt x="682482" y="123147"/>
                    <a:pt x="708078" y="96493"/>
                  </a:cubicBezTo>
                  <a:cubicBezTo>
                    <a:pt x="732737" y="71518"/>
                    <a:pt x="761813" y="51329"/>
                    <a:pt x="793832" y="36948"/>
                  </a:cubicBezTo>
                  <a:cubicBezTo>
                    <a:pt x="829646" y="19516"/>
                    <a:pt x="868068" y="8052"/>
                    <a:pt x="907577" y="3008"/>
                  </a:cubicBezTo>
                  <a:cubicBezTo>
                    <a:pt x="948830" y="-2101"/>
                    <a:pt x="990631" y="-695"/>
                    <a:pt x="1031447" y="7176"/>
                  </a:cubicBezTo>
                  <a:cubicBezTo>
                    <a:pt x="1075278" y="16169"/>
                    <a:pt x="1116818" y="33998"/>
                    <a:pt x="1153529" y="59575"/>
                  </a:cubicBezTo>
                  <a:cubicBezTo>
                    <a:pt x="1188804" y="82683"/>
                    <a:pt x="1218011" y="113928"/>
                    <a:pt x="1238688" y="150678"/>
                  </a:cubicBezTo>
                  <a:cubicBezTo>
                    <a:pt x="1256210" y="183308"/>
                    <a:pt x="1269231" y="218161"/>
                    <a:pt x="1277399" y="254287"/>
                  </a:cubicBezTo>
                  <a:cubicBezTo>
                    <a:pt x="1286604" y="293277"/>
                    <a:pt x="1290410" y="333347"/>
                    <a:pt x="1288714" y="373376"/>
                  </a:cubicBezTo>
                  <a:lnTo>
                    <a:pt x="1169609" y="373376"/>
                  </a:lnTo>
                  <a:cubicBezTo>
                    <a:pt x="1171555" y="353574"/>
                    <a:pt x="1171555" y="333631"/>
                    <a:pt x="1169609" y="313831"/>
                  </a:cubicBezTo>
                  <a:cubicBezTo>
                    <a:pt x="1166309" y="295722"/>
                    <a:pt x="1161933" y="277828"/>
                    <a:pt x="1156507" y="260240"/>
                  </a:cubicBezTo>
                  <a:cubicBezTo>
                    <a:pt x="1150593" y="241205"/>
                    <a:pt x="1141535" y="223292"/>
                    <a:pt x="1129708" y="207246"/>
                  </a:cubicBezTo>
                  <a:cubicBezTo>
                    <a:pt x="1117678" y="190521"/>
                    <a:pt x="1102257" y="176521"/>
                    <a:pt x="1084448" y="166160"/>
                  </a:cubicBezTo>
                  <a:cubicBezTo>
                    <a:pt x="1068545" y="157017"/>
                    <a:pt x="1051792" y="149439"/>
                    <a:pt x="1034424" y="143533"/>
                  </a:cubicBezTo>
                  <a:cubicBezTo>
                    <a:pt x="1019437" y="138930"/>
                    <a:pt x="1004102" y="135545"/>
                    <a:pt x="988569" y="133411"/>
                  </a:cubicBezTo>
                  <a:lnTo>
                    <a:pt x="957601" y="133411"/>
                  </a:lnTo>
                  <a:cubicBezTo>
                    <a:pt x="937607" y="132774"/>
                    <a:pt x="917609" y="134574"/>
                    <a:pt x="898049" y="138770"/>
                  </a:cubicBezTo>
                  <a:cubicBezTo>
                    <a:pt x="865001" y="147703"/>
                    <a:pt x="834309" y="163758"/>
                    <a:pt x="808126" y="185809"/>
                  </a:cubicBezTo>
                  <a:cubicBezTo>
                    <a:pt x="791446" y="199526"/>
                    <a:pt x="778362" y="217104"/>
                    <a:pt x="770011" y="237018"/>
                  </a:cubicBezTo>
                  <a:cubicBezTo>
                    <a:pt x="761742" y="256049"/>
                    <a:pt x="755938" y="276059"/>
                    <a:pt x="752743" y="296563"/>
                  </a:cubicBezTo>
                  <a:cubicBezTo>
                    <a:pt x="748338" y="320710"/>
                    <a:pt x="746938" y="345311"/>
                    <a:pt x="748573" y="369803"/>
                  </a:cubicBezTo>
                  <a:lnTo>
                    <a:pt x="623513" y="369803"/>
                  </a:lnTo>
                  <a:close/>
                  <a:moveTo>
                    <a:pt x="320988" y="854494"/>
                  </a:moveTo>
                  <a:lnTo>
                    <a:pt x="0" y="854494"/>
                  </a:lnTo>
                  <a:lnTo>
                    <a:pt x="0" y="755054"/>
                  </a:lnTo>
                  <a:lnTo>
                    <a:pt x="0" y="695510"/>
                  </a:lnTo>
                  <a:cubicBezTo>
                    <a:pt x="556" y="671782"/>
                    <a:pt x="4774" y="648284"/>
                    <a:pt x="12506" y="625844"/>
                  </a:cubicBezTo>
                  <a:cubicBezTo>
                    <a:pt x="22732" y="598850"/>
                    <a:pt x="38797" y="574451"/>
                    <a:pt x="59552" y="554390"/>
                  </a:cubicBezTo>
                  <a:cubicBezTo>
                    <a:pt x="80352" y="529504"/>
                    <a:pt x="106110" y="509225"/>
                    <a:pt x="135184" y="494845"/>
                  </a:cubicBezTo>
                  <a:cubicBezTo>
                    <a:pt x="172494" y="477806"/>
                    <a:pt x="213310" y="469850"/>
                    <a:pt x="254288" y="471624"/>
                  </a:cubicBezTo>
                  <a:lnTo>
                    <a:pt x="1641263" y="471624"/>
                  </a:lnTo>
                  <a:cubicBezTo>
                    <a:pt x="1675770" y="471286"/>
                    <a:pt x="1710058" y="477135"/>
                    <a:pt x="1742502" y="488892"/>
                  </a:cubicBezTo>
                  <a:cubicBezTo>
                    <a:pt x="1772498" y="500055"/>
                    <a:pt x="1800306" y="516379"/>
                    <a:pt x="1824688" y="537123"/>
                  </a:cubicBezTo>
                  <a:cubicBezTo>
                    <a:pt x="1847886" y="556856"/>
                    <a:pt x="1866738" y="581185"/>
                    <a:pt x="1880061" y="608575"/>
                  </a:cubicBezTo>
                  <a:cubicBezTo>
                    <a:pt x="1893042" y="635721"/>
                    <a:pt x="1899757" y="665429"/>
                    <a:pt x="1899721" y="695512"/>
                  </a:cubicBezTo>
                  <a:lnTo>
                    <a:pt x="1899721" y="851518"/>
                  </a:lnTo>
                  <a:lnTo>
                    <a:pt x="1574564" y="851518"/>
                  </a:lnTo>
                  <a:lnTo>
                    <a:pt x="1574564" y="780660"/>
                  </a:lnTo>
                  <a:cubicBezTo>
                    <a:pt x="1573796" y="762539"/>
                    <a:pt x="1565614" y="745530"/>
                    <a:pt x="1551934" y="733619"/>
                  </a:cubicBezTo>
                  <a:cubicBezTo>
                    <a:pt x="1538484" y="718469"/>
                    <a:pt x="1519192" y="709800"/>
                    <a:pt x="1498933" y="709802"/>
                  </a:cubicBezTo>
                  <a:cubicBezTo>
                    <a:pt x="1477788" y="709981"/>
                    <a:pt x="1457133" y="716178"/>
                    <a:pt x="1439381" y="727664"/>
                  </a:cubicBezTo>
                  <a:cubicBezTo>
                    <a:pt x="1421191" y="739005"/>
                    <a:pt x="1410503" y="759244"/>
                    <a:pt x="1411391" y="780660"/>
                  </a:cubicBezTo>
                  <a:lnTo>
                    <a:pt x="1411391" y="854494"/>
                  </a:lnTo>
                  <a:lnTo>
                    <a:pt x="481778" y="854494"/>
                  </a:lnTo>
                  <a:lnTo>
                    <a:pt x="481778" y="783636"/>
                  </a:lnTo>
                  <a:cubicBezTo>
                    <a:pt x="479792" y="763749"/>
                    <a:pt x="470190" y="745398"/>
                    <a:pt x="454981" y="732429"/>
                  </a:cubicBezTo>
                  <a:cubicBezTo>
                    <a:pt x="439893" y="718390"/>
                    <a:pt x="420199" y="710344"/>
                    <a:pt x="399596" y="709802"/>
                  </a:cubicBezTo>
                  <a:cubicBezTo>
                    <a:pt x="377151" y="709592"/>
                    <a:pt x="355608" y="718638"/>
                    <a:pt x="340043" y="734809"/>
                  </a:cubicBezTo>
                  <a:cubicBezTo>
                    <a:pt x="323859" y="748667"/>
                    <a:pt x="314512" y="768883"/>
                    <a:pt x="314436" y="790187"/>
                  </a:cubicBezTo>
                  <a:lnTo>
                    <a:pt x="314436" y="833653"/>
                  </a:lnTo>
                  <a:cubicBezTo>
                    <a:pt x="315853" y="840750"/>
                    <a:pt x="317844" y="847721"/>
                    <a:pt x="320392" y="854494"/>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a:solidFill>
                  <a:srgbClr val="3A3A41"/>
                </a:solidFill>
                <a:cs typeface="+mn-ea"/>
              </a:endParaRPr>
            </a:p>
          </p:txBody>
        </p:sp>
      </p:grpSp>
      <p:grpSp>
        <p:nvGrpSpPr>
          <p:cNvPr id="4" name="组合 3"/>
          <p:cNvGrpSpPr/>
          <p:nvPr/>
        </p:nvGrpSpPr>
        <p:grpSpPr>
          <a:xfrm>
            <a:off x="516000" y="425108"/>
            <a:ext cx="5398770" cy="492443"/>
            <a:chOff x="516000" y="425108"/>
            <a:chExt cx="5398770" cy="492443"/>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36" name="文本框 1">
            <a:extLst>
              <a:ext uri="{FF2B5EF4-FFF2-40B4-BE49-F238E27FC236}">
                <a16:creationId xmlns:a16="http://schemas.microsoft.com/office/drawing/2014/main" id="{DEDF663B-BFA0-0F04-BCCF-60C9CD0EFA7F}"/>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生命科学中数据的特征</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81842" y="1595123"/>
            <a:ext cx="8177520" cy="4609259"/>
            <a:chOff x="5384800" y="1625093"/>
            <a:chExt cx="7315201" cy="4123213"/>
          </a:xfrm>
        </p:grpSpPr>
        <p:pic>
          <p:nvPicPr>
            <p:cNvPr id="3" name="图片 2" descr="电脑的屏幕&#10;&#10;描述已自动生成"/>
            <p:cNvPicPr>
              <a:picLocks noChangeAspect="1"/>
            </p:cNvPicPr>
            <p:nvPr/>
          </p:nvPicPr>
          <p:blipFill rotWithShape="1">
            <a:blip r:embed="rId2" cstate="email">
              <a:clrChange>
                <a:clrFrom>
                  <a:srgbClr val="FFFFFF"/>
                </a:clrFrom>
                <a:clrTo>
                  <a:srgbClr val="FFFFFF">
                    <a:alpha val="0"/>
                  </a:srgbClr>
                </a:clrTo>
              </a:clrChange>
            </a:blip>
            <a:srcRect/>
            <a:stretch>
              <a:fillRect/>
            </a:stretch>
          </p:blipFill>
          <p:spPr>
            <a:xfrm>
              <a:off x="5384800" y="1625093"/>
              <a:ext cx="7315201" cy="4123213"/>
            </a:xfrm>
            <a:prstGeom prst="rect">
              <a:avLst/>
            </a:prstGeom>
          </p:spPr>
        </p:pic>
        <p:pic>
          <p:nvPicPr>
            <p:cNvPr id="5" name="图片 4"/>
            <p:cNvPicPr>
              <a:picLocks noChangeAspect="1"/>
            </p:cNvPicPr>
            <p:nvPr/>
          </p:nvPicPr>
          <p:blipFill rotWithShape="1">
            <a:blip r:embed="rId3" cstate="email"/>
            <a:srcRect b="-369"/>
            <a:stretch>
              <a:fillRect/>
            </a:stretch>
          </p:blipFill>
          <p:spPr>
            <a:xfrm>
              <a:off x="6705600" y="2177066"/>
              <a:ext cx="4328160" cy="2760694"/>
            </a:xfrm>
            <a:prstGeom prst="rect">
              <a:avLst/>
            </a:prstGeom>
          </p:spPr>
        </p:pic>
      </p:grpSp>
      <p:sp>
        <p:nvSpPr>
          <p:cNvPr id="21" name="Freeform 39"/>
          <p:cNvSpPr>
            <a:spLocks noEditPoints="1" noChangeArrowheads="1"/>
          </p:cNvSpPr>
          <p:nvPr/>
        </p:nvSpPr>
        <p:spPr bwMode="auto">
          <a:xfrm>
            <a:off x="4283537" y="4183639"/>
            <a:ext cx="287867" cy="395817"/>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106"/>
              <a:gd name="T167" fmla="*/ 77 w 77"/>
              <a:gd name="T168" fmla="*/ 106 h 1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bg1"/>
          </a:solidFill>
          <a:ln w="12700">
            <a:miter lim="400000"/>
          </a:ln>
        </p:spPr>
        <p:txBody>
          <a:bodyPr lIns="45719" rIns="45719"/>
          <a:lstStyle/>
          <a:p>
            <a:endParaRPr lang="zh-CN" altLang="zh-CN" kern="0" dirty="0">
              <a:solidFill>
                <a:srgbClr val="7D7D7D"/>
              </a:solidFill>
              <a:cs typeface="+mn-ea"/>
              <a:sym typeface="+mn-lt"/>
            </a:endParaRPr>
          </a:p>
        </p:txBody>
      </p:sp>
      <p:sp>
        <p:nvSpPr>
          <p:cNvPr id="35" name="矩形 34"/>
          <p:cNvSpPr/>
          <p:nvPr/>
        </p:nvSpPr>
        <p:spPr>
          <a:xfrm>
            <a:off x="423510" y="3073359"/>
            <a:ext cx="5067703" cy="1383665"/>
          </a:xfrm>
          <a:prstGeom prst="rect">
            <a:avLst/>
          </a:prstGeom>
        </p:spPr>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mn-ea"/>
                <a:cs typeface="+mn-ea"/>
                <a:sym typeface="+mn-lt"/>
              </a:rPr>
              <a:t>采用数据挖掘的方法</a:t>
            </a:r>
            <a:r>
              <a:rPr kumimoji="0" lang="zh-CN" sz="1400" b="0" i="0" u="none" strike="noStrike" kern="1200" cap="none" spc="0" normalizeH="0" baseline="0" noProof="0" dirty="0">
                <a:ln>
                  <a:noFill/>
                </a:ln>
                <a:solidFill>
                  <a:schemeClr val="bg1"/>
                </a:solidFill>
                <a:effectLst/>
                <a:uLnTx/>
                <a:uFillTx/>
                <a:latin typeface="+mn-ea"/>
                <a:cs typeface="+mn-ea"/>
                <a:sym typeface="+mn-lt"/>
              </a:rPr>
              <a:t>对由大量的基因序列组成的基因表达图谱进行基因表达模式挖掘，从海量数据中提取有效信息，</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 </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对于研究基因表达的调节对于生物体的发育、推动生物学进步意义重大。</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                                           	</a:t>
            </a:r>
          </a:p>
        </p:txBody>
      </p:sp>
      <p:sp>
        <p:nvSpPr>
          <p:cNvPr id="36" name="文本框 1"/>
          <p:cNvSpPr txBox="1"/>
          <p:nvPr/>
        </p:nvSpPr>
        <p:spPr>
          <a:xfrm>
            <a:off x="455295" y="2732405"/>
            <a:ext cx="4852670" cy="375920"/>
          </a:xfrm>
          <a:prstGeom prst="rect">
            <a:avLst/>
          </a:prstGeom>
          <a:noFill/>
        </p:spPr>
        <p:txBody>
          <a:bodyPr wrap="square" lIns="68580" tIns="34290" rIns="68580" bIns="34290" rtlCol="0">
            <a:spAutoFit/>
          </a:bodyPr>
          <a:lstStyle/>
          <a:p>
            <a:pPr>
              <a:defRPr/>
            </a:pPr>
            <a:r>
              <a:rPr lang="zh-CN" altLang="en-US" sz="2000" b="1" dirty="0">
                <a:solidFill>
                  <a:schemeClr val="bg1"/>
                </a:solidFill>
                <a:effectLst>
                  <a:outerShdw blurRad="127000" dist="38100" dir="16200000" algn="ctr" rotWithShape="0">
                    <a:schemeClr val="bg1">
                      <a:alpha val="20000"/>
                    </a:schemeClr>
                  </a:outerShdw>
                </a:effectLst>
                <a:cs typeface="+mn-ea"/>
                <a:sym typeface="+mn-lt"/>
              </a:rPr>
              <a:t>挖掘目标的定义</a:t>
            </a:r>
            <a:r>
              <a:rPr lang="en-US" altLang="zh-CN" sz="2000" b="1" dirty="0">
                <a:solidFill>
                  <a:schemeClr val="bg1"/>
                </a:solidFill>
                <a:effectLst>
                  <a:outerShdw blurRad="127000" dist="38100" dir="16200000" algn="ctr" rotWithShape="0">
                    <a:schemeClr val="bg1">
                      <a:alpha val="20000"/>
                    </a:schemeClr>
                  </a:outerShdw>
                </a:effectLst>
                <a:cs typeface="+mn-ea"/>
                <a:sym typeface="+mn-lt"/>
              </a:rPr>
              <a:t>——基因表达模式挖掘</a:t>
            </a:r>
          </a:p>
        </p:txBody>
      </p:sp>
      <p:sp>
        <p:nvSpPr>
          <p:cNvPr id="18" name="图形 2"/>
          <p:cNvSpPr/>
          <p:nvPr/>
        </p:nvSpPr>
        <p:spPr>
          <a:xfrm>
            <a:off x="3668704" y="4176046"/>
            <a:ext cx="403419" cy="403410"/>
          </a:xfrm>
          <a:custGeom>
            <a:avLst/>
            <a:gdLst>
              <a:gd name="connsiteX0" fmla="*/ 1589841 w 1905001"/>
              <a:gd name="connsiteY0" fmla="*/ 244685 h 1904962"/>
              <a:gd name="connsiteX1" fmla="*/ 1448240 w 1905001"/>
              <a:gd name="connsiteY1" fmla="*/ 401948 h 1904962"/>
              <a:gd name="connsiteX2" fmla="*/ 402010 w 1905001"/>
              <a:gd name="connsiteY2" fmla="*/ 456775 h 1904962"/>
              <a:gd name="connsiteX3" fmla="*/ 456836 w 1905001"/>
              <a:gd name="connsiteY3" fmla="*/ 1503007 h 1904962"/>
              <a:gd name="connsiteX4" fmla="*/ 1503061 w 1905001"/>
              <a:gd name="connsiteY4" fmla="*/ 1448186 h 1904962"/>
              <a:gd name="connsiteX5" fmla="*/ 1660324 w 1905001"/>
              <a:gd name="connsiteY5" fmla="*/ 1589788 h 1904962"/>
              <a:gd name="connsiteX6" fmla="*/ 315173 w 1905001"/>
              <a:gd name="connsiteY6" fmla="*/ 1660326 h 1904962"/>
              <a:gd name="connsiteX7" fmla="*/ 244637 w 1905001"/>
              <a:gd name="connsiteY7" fmla="*/ 315174 h 1904962"/>
              <a:gd name="connsiteX8" fmla="*/ 1589787 w 1905001"/>
              <a:gd name="connsiteY8" fmla="*/ 244637 h 1904962"/>
              <a:gd name="connsiteX9" fmla="*/ 1589841 w 1905001"/>
              <a:gd name="connsiteY9" fmla="*/ 244685 h 1904962"/>
              <a:gd name="connsiteX10" fmla="*/ 1640429 w 1905001"/>
              <a:gd name="connsiteY10" fmla="*/ 899563 h 1904962"/>
              <a:gd name="connsiteX11" fmla="*/ 1640429 w 1905001"/>
              <a:gd name="connsiteY11" fmla="*/ 740817 h 1904962"/>
              <a:gd name="connsiteX12" fmla="*/ 1746259 w 1905001"/>
              <a:gd name="connsiteY12" fmla="*/ 740817 h 1904962"/>
              <a:gd name="connsiteX13" fmla="*/ 1746259 w 1905001"/>
              <a:gd name="connsiteY13" fmla="*/ 899563 h 1904962"/>
              <a:gd name="connsiteX14" fmla="*/ 1905001 w 1905001"/>
              <a:gd name="connsiteY14" fmla="*/ 899563 h 1904962"/>
              <a:gd name="connsiteX15" fmla="*/ 1905001 w 1905001"/>
              <a:gd name="connsiteY15" fmla="*/ 1005392 h 1904962"/>
              <a:gd name="connsiteX16" fmla="*/ 1746259 w 1905001"/>
              <a:gd name="connsiteY16" fmla="*/ 1005392 h 1904962"/>
              <a:gd name="connsiteX17" fmla="*/ 1746259 w 1905001"/>
              <a:gd name="connsiteY17" fmla="*/ 1164138 h 1904962"/>
              <a:gd name="connsiteX18" fmla="*/ 1640429 w 1905001"/>
              <a:gd name="connsiteY18" fmla="*/ 1164138 h 1904962"/>
              <a:gd name="connsiteX19" fmla="*/ 1640429 w 1905001"/>
              <a:gd name="connsiteY19" fmla="*/ 1005392 h 1904962"/>
              <a:gd name="connsiteX20" fmla="*/ 1481684 w 1905001"/>
              <a:gd name="connsiteY20" fmla="*/ 1005392 h 1904962"/>
              <a:gd name="connsiteX21" fmla="*/ 1481684 w 1905001"/>
              <a:gd name="connsiteY21" fmla="*/ 899563 h 1904962"/>
              <a:gd name="connsiteX22" fmla="*/ 1640429 w 1905001"/>
              <a:gd name="connsiteY22" fmla="*/ 899563 h 1904962"/>
              <a:gd name="connsiteX23" fmla="*/ 1343045 w 1905001"/>
              <a:gd name="connsiteY23" fmla="*/ 1118842 h 1904962"/>
              <a:gd name="connsiteX24" fmla="*/ 1117628 w 1905001"/>
              <a:gd name="connsiteY24" fmla="*/ 1345108 h 1904962"/>
              <a:gd name="connsiteX25" fmla="*/ 1145460 w 1905001"/>
              <a:gd name="connsiteY25" fmla="*/ 1374951 h 1904962"/>
              <a:gd name="connsiteX26" fmla="*/ 1145460 w 1905001"/>
              <a:gd name="connsiteY26" fmla="*/ 1463214 h 1904962"/>
              <a:gd name="connsiteX27" fmla="*/ 1101435 w 1905001"/>
              <a:gd name="connsiteY27" fmla="*/ 1481736 h 1904962"/>
              <a:gd name="connsiteX28" fmla="*/ 1057092 w 1905001"/>
              <a:gd name="connsiteY28" fmla="*/ 1462898 h 1904962"/>
              <a:gd name="connsiteX29" fmla="*/ 913374 w 1905001"/>
              <a:gd name="connsiteY29" fmla="*/ 1096725 h 1904962"/>
              <a:gd name="connsiteX30" fmla="*/ 860883 w 1905001"/>
              <a:gd name="connsiteY30" fmla="*/ 1100641 h 1904962"/>
              <a:gd name="connsiteX31" fmla="*/ 547837 w 1905001"/>
              <a:gd name="connsiteY31" fmla="*/ 952478 h 1904962"/>
              <a:gd name="connsiteX32" fmla="*/ 547019 w 1905001"/>
              <a:gd name="connsiteY32" fmla="*/ 864927 h 1904962"/>
              <a:gd name="connsiteX33" fmla="*/ 547837 w 1905001"/>
              <a:gd name="connsiteY33" fmla="*/ 864110 h 1904962"/>
              <a:gd name="connsiteX34" fmla="*/ 634937 w 1905001"/>
              <a:gd name="connsiteY34" fmla="*/ 863159 h 1904962"/>
              <a:gd name="connsiteX35" fmla="*/ 635888 w 1905001"/>
              <a:gd name="connsiteY35" fmla="*/ 864110 h 1904962"/>
              <a:gd name="connsiteX36" fmla="*/ 652080 w 1905001"/>
              <a:gd name="connsiteY36" fmla="*/ 879772 h 1904962"/>
              <a:gd name="connsiteX37" fmla="*/ 878980 w 1905001"/>
              <a:gd name="connsiteY37" fmla="*/ 652236 h 1904962"/>
              <a:gd name="connsiteX38" fmla="*/ 863422 w 1905001"/>
              <a:gd name="connsiteY38" fmla="*/ 636046 h 1904962"/>
              <a:gd name="connsiteX39" fmla="*/ 862713 w 1905001"/>
              <a:gd name="connsiteY39" fmla="*/ 548494 h 1904962"/>
              <a:gd name="connsiteX40" fmla="*/ 863422 w 1905001"/>
              <a:gd name="connsiteY40" fmla="*/ 547783 h 1904962"/>
              <a:gd name="connsiteX41" fmla="*/ 950524 w 1905001"/>
              <a:gd name="connsiteY41" fmla="*/ 546833 h 1904962"/>
              <a:gd name="connsiteX42" fmla="*/ 951474 w 1905001"/>
              <a:gd name="connsiteY42" fmla="*/ 547783 h 1904962"/>
              <a:gd name="connsiteX43" fmla="*/ 1098048 w 1905001"/>
              <a:gd name="connsiteY43" fmla="*/ 914272 h 1904962"/>
              <a:gd name="connsiteX44" fmla="*/ 1463374 w 1905001"/>
              <a:gd name="connsiteY44" fmla="*/ 1058308 h 1904962"/>
              <a:gd name="connsiteX45" fmla="*/ 1464963 w 1905001"/>
              <a:gd name="connsiteY45" fmla="*/ 1143304 h 1904962"/>
              <a:gd name="connsiteX46" fmla="*/ 1459564 w 1905001"/>
              <a:gd name="connsiteY46" fmla="*/ 1148264 h 1904962"/>
              <a:gd name="connsiteX47" fmla="*/ 1417022 w 1905001"/>
              <a:gd name="connsiteY47" fmla="*/ 1165409 h 1904962"/>
              <a:gd name="connsiteX48" fmla="*/ 1372995 w 1905001"/>
              <a:gd name="connsiteY48" fmla="*/ 1146889 h 1904962"/>
              <a:gd name="connsiteX49" fmla="*/ 1343257 w 1905001"/>
              <a:gd name="connsiteY49" fmla="*/ 1118948 h 1904962"/>
              <a:gd name="connsiteX50" fmla="*/ 1288014 w 1905001"/>
              <a:gd name="connsiteY50" fmla="*/ 1077568 h 1904962"/>
              <a:gd name="connsiteX51" fmla="*/ 1212028 w 1905001"/>
              <a:gd name="connsiteY51" fmla="*/ 1043599 h 1904962"/>
              <a:gd name="connsiteX52" fmla="*/ 1045028 w 1905001"/>
              <a:gd name="connsiteY52" fmla="*/ 1211021 h 1904962"/>
              <a:gd name="connsiteX53" fmla="*/ 1041642 w 1905001"/>
              <a:gd name="connsiteY53" fmla="*/ 1213878 h 1904962"/>
              <a:gd name="connsiteX54" fmla="*/ 1076142 w 1905001"/>
              <a:gd name="connsiteY54" fmla="*/ 1290076 h 1904962"/>
              <a:gd name="connsiteX55" fmla="*/ 1288014 w 1905001"/>
              <a:gd name="connsiteY55" fmla="*/ 1077568 h 1904962"/>
              <a:gd name="connsiteX56" fmla="*/ 1122707 w 1905001"/>
              <a:gd name="connsiteY56" fmla="*/ 1036613 h 1904962"/>
              <a:gd name="connsiteX57" fmla="*/ 1051801 w 1905001"/>
              <a:gd name="connsiteY57" fmla="*/ 1053440 h 1904962"/>
              <a:gd name="connsiteX58" fmla="*/ 1034232 w 1905001"/>
              <a:gd name="connsiteY58" fmla="*/ 1125300 h 1904962"/>
              <a:gd name="connsiteX59" fmla="*/ 1122707 w 1905001"/>
              <a:gd name="connsiteY59" fmla="*/ 1036613 h 1904962"/>
              <a:gd name="connsiteX60" fmla="*/ 704994 w 1905001"/>
              <a:gd name="connsiteY60" fmla="*/ 922951 h 1904962"/>
              <a:gd name="connsiteX61" fmla="*/ 779394 w 1905001"/>
              <a:gd name="connsiteY61" fmla="*/ 961791 h 1904962"/>
              <a:gd name="connsiteX62" fmla="*/ 782569 w 1905001"/>
              <a:gd name="connsiteY62" fmla="*/ 958828 h 1904962"/>
              <a:gd name="connsiteX63" fmla="*/ 954436 w 1905001"/>
              <a:gd name="connsiteY63" fmla="*/ 786535 h 1904962"/>
              <a:gd name="connsiteX64" fmla="*/ 961950 w 1905001"/>
              <a:gd name="connsiteY64" fmla="*/ 780820 h 1904962"/>
              <a:gd name="connsiteX65" fmla="*/ 922159 w 1905001"/>
              <a:gd name="connsiteY65" fmla="*/ 705258 h 1904962"/>
              <a:gd name="connsiteX66" fmla="*/ 704994 w 1905001"/>
              <a:gd name="connsiteY66" fmla="*/ 922845 h 1904962"/>
              <a:gd name="connsiteX67" fmla="*/ 862153 w 1905001"/>
              <a:gd name="connsiteY67" fmla="*/ 975549 h 1904962"/>
              <a:gd name="connsiteX68" fmla="*/ 956871 w 1905001"/>
              <a:gd name="connsiteY68" fmla="*/ 957345 h 1904962"/>
              <a:gd name="connsiteX69" fmla="*/ 975709 w 1905001"/>
              <a:gd name="connsiteY69" fmla="*/ 861781 h 1904962"/>
              <a:gd name="connsiteX70" fmla="*/ 862153 w 1905001"/>
              <a:gd name="connsiteY70" fmla="*/ 975549 h 1904962"/>
              <a:gd name="connsiteX71" fmla="*/ 1411413 w 1905001"/>
              <a:gd name="connsiteY71" fmla="*/ 1092596 h 1904962"/>
              <a:gd name="connsiteX72" fmla="*/ 1409296 w 1905001"/>
              <a:gd name="connsiteY72" fmla="*/ 1094501 h 1904962"/>
              <a:gd name="connsiteX73" fmla="*/ 1410564 w 1905001"/>
              <a:gd name="connsiteY73" fmla="*/ 1093761 h 1904962"/>
              <a:gd name="connsiteX74" fmla="*/ 1411517 w 1905001"/>
              <a:gd name="connsiteY74" fmla="*/ 1092596 h 1904962"/>
              <a:gd name="connsiteX75" fmla="*/ 1412047 w 1905001"/>
              <a:gd name="connsiteY75" fmla="*/ 1092068 h 1904962"/>
              <a:gd name="connsiteX76" fmla="*/ 1411519 w 1905001"/>
              <a:gd name="connsiteY76" fmla="*/ 1092596 h 1904962"/>
              <a:gd name="connsiteX77" fmla="*/ 1412047 w 1905001"/>
              <a:gd name="connsiteY77" fmla="*/ 1092068 h 1904962"/>
              <a:gd name="connsiteX78" fmla="*/ 1409083 w 1905001"/>
              <a:gd name="connsiteY78" fmla="*/ 1094820 h 1904962"/>
              <a:gd name="connsiteX79" fmla="*/ 1409402 w 1905001"/>
              <a:gd name="connsiteY79" fmla="*/ 1094501 h 1904962"/>
              <a:gd name="connsiteX80" fmla="*/ 1409083 w 1905001"/>
              <a:gd name="connsiteY80" fmla="*/ 1094820 h 1904962"/>
              <a:gd name="connsiteX81" fmla="*/ 600011 w 1905001"/>
              <a:gd name="connsiteY81" fmla="*/ 900621 h 1904962"/>
              <a:gd name="connsiteX82" fmla="*/ 600751 w 1905001"/>
              <a:gd name="connsiteY82" fmla="*/ 901680 h 1904962"/>
              <a:gd name="connsiteX83" fmla="*/ 600011 w 1905001"/>
              <a:gd name="connsiteY83" fmla="*/ 900621 h 190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05001" h="1904962">
                <a:moveTo>
                  <a:pt x="1589841" y="244685"/>
                </a:moveTo>
                <a:lnTo>
                  <a:pt x="1448240" y="401948"/>
                </a:lnTo>
                <a:cubicBezTo>
                  <a:pt x="1144192" y="128180"/>
                  <a:pt x="675779" y="152727"/>
                  <a:pt x="402010" y="456775"/>
                </a:cubicBezTo>
                <a:cubicBezTo>
                  <a:pt x="128241" y="760823"/>
                  <a:pt x="152788" y="1229237"/>
                  <a:pt x="456836" y="1503007"/>
                </a:cubicBezTo>
                <a:cubicBezTo>
                  <a:pt x="760883" y="1776772"/>
                  <a:pt x="1229292" y="1752229"/>
                  <a:pt x="1503061" y="1448186"/>
                </a:cubicBezTo>
                <a:lnTo>
                  <a:pt x="1660324" y="1589788"/>
                </a:lnTo>
                <a:cubicBezTo>
                  <a:pt x="1308349" y="1980726"/>
                  <a:pt x="706105" y="2012297"/>
                  <a:pt x="315173" y="1660326"/>
                </a:cubicBezTo>
                <a:cubicBezTo>
                  <a:pt x="-75758" y="1308349"/>
                  <a:pt x="-107339" y="706105"/>
                  <a:pt x="244637" y="315174"/>
                </a:cubicBezTo>
                <a:cubicBezTo>
                  <a:pt x="596612" y="-75758"/>
                  <a:pt x="1198856" y="-107339"/>
                  <a:pt x="1589787" y="244637"/>
                </a:cubicBezTo>
                <a:cubicBezTo>
                  <a:pt x="1589806" y="244652"/>
                  <a:pt x="1589824" y="244669"/>
                  <a:pt x="1589841" y="244685"/>
                </a:cubicBezTo>
                <a:close/>
                <a:moveTo>
                  <a:pt x="1640429" y="899563"/>
                </a:moveTo>
                <a:lnTo>
                  <a:pt x="1640429" y="740817"/>
                </a:lnTo>
                <a:lnTo>
                  <a:pt x="1746259" y="740817"/>
                </a:lnTo>
                <a:lnTo>
                  <a:pt x="1746259" y="899563"/>
                </a:lnTo>
                <a:lnTo>
                  <a:pt x="1905001" y="899563"/>
                </a:lnTo>
                <a:lnTo>
                  <a:pt x="1905001" y="1005392"/>
                </a:lnTo>
                <a:lnTo>
                  <a:pt x="1746259" y="1005392"/>
                </a:lnTo>
                <a:lnTo>
                  <a:pt x="1746259" y="1164138"/>
                </a:lnTo>
                <a:lnTo>
                  <a:pt x="1640429" y="1164138"/>
                </a:lnTo>
                <a:lnTo>
                  <a:pt x="1640429" y="1005392"/>
                </a:lnTo>
                <a:lnTo>
                  <a:pt x="1481684" y="1005392"/>
                </a:lnTo>
                <a:lnTo>
                  <a:pt x="1481684" y="899563"/>
                </a:lnTo>
                <a:lnTo>
                  <a:pt x="1640429" y="899563"/>
                </a:lnTo>
                <a:close/>
                <a:moveTo>
                  <a:pt x="1343045" y="1118842"/>
                </a:moveTo>
                <a:lnTo>
                  <a:pt x="1117628" y="1345108"/>
                </a:lnTo>
                <a:cubicBezTo>
                  <a:pt x="1126198" y="1355057"/>
                  <a:pt x="1135513" y="1364898"/>
                  <a:pt x="1145460" y="1374951"/>
                </a:cubicBezTo>
                <a:cubicBezTo>
                  <a:pt x="1170119" y="1399610"/>
                  <a:pt x="1170119" y="1438451"/>
                  <a:pt x="1145460" y="1463214"/>
                </a:cubicBezTo>
                <a:cubicBezTo>
                  <a:pt x="1133995" y="1475235"/>
                  <a:pt x="1118046" y="1481946"/>
                  <a:pt x="1101435" y="1481736"/>
                </a:cubicBezTo>
                <a:cubicBezTo>
                  <a:pt x="1084778" y="1481414"/>
                  <a:pt x="1068888" y="1474662"/>
                  <a:pt x="1057092" y="1462898"/>
                </a:cubicBezTo>
                <a:cubicBezTo>
                  <a:pt x="943218" y="1346272"/>
                  <a:pt x="894642" y="1224990"/>
                  <a:pt x="913374" y="1096725"/>
                </a:cubicBezTo>
                <a:cubicBezTo>
                  <a:pt x="895913" y="1099370"/>
                  <a:pt x="878450" y="1100641"/>
                  <a:pt x="860883" y="1100641"/>
                </a:cubicBezTo>
                <a:cubicBezTo>
                  <a:pt x="749126" y="1100641"/>
                  <a:pt x="647106" y="1051959"/>
                  <a:pt x="547837" y="952478"/>
                </a:cubicBezTo>
                <a:cubicBezTo>
                  <a:pt x="523435" y="928526"/>
                  <a:pt x="523069" y="889329"/>
                  <a:pt x="547019" y="864927"/>
                </a:cubicBezTo>
                <a:cubicBezTo>
                  <a:pt x="547289" y="864651"/>
                  <a:pt x="547562" y="864380"/>
                  <a:pt x="547837" y="864110"/>
                </a:cubicBezTo>
                <a:cubicBezTo>
                  <a:pt x="571628" y="839795"/>
                  <a:pt x="610622" y="839369"/>
                  <a:pt x="634937" y="863159"/>
                </a:cubicBezTo>
                <a:cubicBezTo>
                  <a:pt x="635257" y="863472"/>
                  <a:pt x="635573" y="863790"/>
                  <a:pt x="635888" y="864110"/>
                </a:cubicBezTo>
                <a:cubicBezTo>
                  <a:pt x="641285" y="869507"/>
                  <a:pt x="646682" y="874692"/>
                  <a:pt x="652080" y="879772"/>
                </a:cubicBezTo>
                <a:lnTo>
                  <a:pt x="878980" y="652236"/>
                </a:lnTo>
                <a:cubicBezTo>
                  <a:pt x="873888" y="646750"/>
                  <a:pt x="868702" y="641351"/>
                  <a:pt x="863422" y="636046"/>
                </a:cubicBezTo>
                <a:cubicBezTo>
                  <a:pt x="839049" y="612064"/>
                  <a:pt x="838731" y="572866"/>
                  <a:pt x="862713" y="548494"/>
                </a:cubicBezTo>
                <a:cubicBezTo>
                  <a:pt x="862947" y="548254"/>
                  <a:pt x="863184" y="548018"/>
                  <a:pt x="863422" y="547783"/>
                </a:cubicBezTo>
                <a:cubicBezTo>
                  <a:pt x="887212" y="523468"/>
                  <a:pt x="926209" y="523042"/>
                  <a:pt x="950524" y="546833"/>
                </a:cubicBezTo>
                <a:cubicBezTo>
                  <a:pt x="950844" y="547145"/>
                  <a:pt x="951160" y="547463"/>
                  <a:pt x="951474" y="547783"/>
                </a:cubicBezTo>
                <a:cubicBezTo>
                  <a:pt x="1067463" y="664090"/>
                  <a:pt x="1116779" y="785478"/>
                  <a:pt x="1098048" y="914272"/>
                </a:cubicBezTo>
                <a:cubicBezTo>
                  <a:pt x="1225891" y="895434"/>
                  <a:pt x="1346961" y="944118"/>
                  <a:pt x="1463374" y="1058308"/>
                </a:cubicBezTo>
                <a:cubicBezTo>
                  <a:pt x="1487283" y="1081339"/>
                  <a:pt x="1487996" y="1119395"/>
                  <a:pt x="1464963" y="1143304"/>
                </a:cubicBezTo>
                <a:cubicBezTo>
                  <a:pt x="1463266" y="1145066"/>
                  <a:pt x="1461464" y="1146722"/>
                  <a:pt x="1459564" y="1148264"/>
                </a:cubicBezTo>
                <a:cubicBezTo>
                  <a:pt x="1448240" y="1159428"/>
                  <a:pt x="1432922" y="1165600"/>
                  <a:pt x="1417022" y="1165409"/>
                </a:cubicBezTo>
                <a:cubicBezTo>
                  <a:pt x="1400513" y="1165111"/>
                  <a:pt x="1384752" y="1158481"/>
                  <a:pt x="1372995" y="1146889"/>
                </a:cubicBezTo>
                <a:cubicBezTo>
                  <a:pt x="1363404" y="1137237"/>
                  <a:pt x="1353487" y="1127919"/>
                  <a:pt x="1343257" y="1118948"/>
                </a:cubicBezTo>
                <a:close/>
                <a:moveTo>
                  <a:pt x="1288014" y="1077568"/>
                </a:moveTo>
                <a:cubicBezTo>
                  <a:pt x="1264480" y="1062596"/>
                  <a:pt x="1238880" y="1051150"/>
                  <a:pt x="1212028" y="1043599"/>
                </a:cubicBezTo>
                <a:lnTo>
                  <a:pt x="1045028" y="1211021"/>
                </a:lnTo>
                <a:cubicBezTo>
                  <a:pt x="1043969" y="1212079"/>
                  <a:pt x="1042804" y="1213032"/>
                  <a:pt x="1041642" y="1213878"/>
                </a:cubicBezTo>
                <a:cubicBezTo>
                  <a:pt x="1048732" y="1239384"/>
                  <a:pt x="1060161" y="1264677"/>
                  <a:pt x="1076142" y="1290076"/>
                </a:cubicBezTo>
                <a:lnTo>
                  <a:pt x="1288014" y="1077568"/>
                </a:lnTo>
                <a:close/>
                <a:moveTo>
                  <a:pt x="1122707" y="1036613"/>
                </a:moveTo>
                <a:cubicBezTo>
                  <a:pt x="1099636" y="1039046"/>
                  <a:pt x="1076142" y="1044761"/>
                  <a:pt x="1051801" y="1053440"/>
                </a:cubicBezTo>
                <a:cubicBezTo>
                  <a:pt x="1042929" y="1076553"/>
                  <a:pt x="1037026" y="1100698"/>
                  <a:pt x="1034232" y="1125300"/>
                </a:cubicBezTo>
                <a:lnTo>
                  <a:pt x="1122707" y="1036613"/>
                </a:lnTo>
                <a:close/>
                <a:moveTo>
                  <a:pt x="704994" y="922951"/>
                </a:moveTo>
                <a:cubicBezTo>
                  <a:pt x="729759" y="940202"/>
                  <a:pt x="754522" y="953113"/>
                  <a:pt x="779394" y="961791"/>
                </a:cubicBezTo>
                <a:cubicBezTo>
                  <a:pt x="780357" y="960707"/>
                  <a:pt x="781419" y="959713"/>
                  <a:pt x="782569" y="958828"/>
                </a:cubicBezTo>
                <a:lnTo>
                  <a:pt x="954436" y="786535"/>
                </a:lnTo>
                <a:cubicBezTo>
                  <a:pt x="956685" y="784314"/>
                  <a:pt x="959210" y="782394"/>
                  <a:pt x="961950" y="780820"/>
                </a:cubicBezTo>
                <a:cubicBezTo>
                  <a:pt x="952176" y="753945"/>
                  <a:pt x="938790" y="728524"/>
                  <a:pt x="922159" y="705258"/>
                </a:cubicBezTo>
                <a:lnTo>
                  <a:pt x="704994" y="922845"/>
                </a:lnTo>
                <a:close/>
                <a:moveTo>
                  <a:pt x="862153" y="975549"/>
                </a:moveTo>
                <a:cubicBezTo>
                  <a:pt x="892843" y="975231"/>
                  <a:pt x="924170" y="969093"/>
                  <a:pt x="956871" y="957345"/>
                </a:cubicBezTo>
                <a:cubicBezTo>
                  <a:pt x="969148" y="924538"/>
                  <a:pt x="975497" y="892789"/>
                  <a:pt x="975709" y="861781"/>
                </a:cubicBezTo>
                <a:lnTo>
                  <a:pt x="862153" y="975549"/>
                </a:lnTo>
                <a:close/>
                <a:moveTo>
                  <a:pt x="1411413" y="1092596"/>
                </a:moveTo>
                <a:lnTo>
                  <a:pt x="1409296" y="1094501"/>
                </a:lnTo>
                <a:cubicBezTo>
                  <a:pt x="1409697" y="1094219"/>
                  <a:pt x="1410122" y="1093971"/>
                  <a:pt x="1410564" y="1093761"/>
                </a:cubicBezTo>
                <a:cubicBezTo>
                  <a:pt x="1410847" y="1093346"/>
                  <a:pt x="1411167" y="1092956"/>
                  <a:pt x="1411517" y="1092596"/>
                </a:cubicBezTo>
                <a:close/>
                <a:moveTo>
                  <a:pt x="1412047" y="1092068"/>
                </a:moveTo>
                <a:cubicBezTo>
                  <a:pt x="1411861" y="1092236"/>
                  <a:pt x="1411684" y="1092412"/>
                  <a:pt x="1411519" y="1092596"/>
                </a:cubicBezTo>
                <a:lnTo>
                  <a:pt x="1412047" y="1092068"/>
                </a:lnTo>
                <a:close/>
                <a:moveTo>
                  <a:pt x="1409083" y="1094820"/>
                </a:moveTo>
                <a:lnTo>
                  <a:pt x="1409402" y="1094501"/>
                </a:lnTo>
                <a:cubicBezTo>
                  <a:pt x="1409290" y="1094602"/>
                  <a:pt x="1409184" y="1094708"/>
                  <a:pt x="1409083" y="1094820"/>
                </a:cubicBezTo>
                <a:close/>
                <a:moveTo>
                  <a:pt x="600011" y="900621"/>
                </a:moveTo>
                <a:cubicBezTo>
                  <a:pt x="600258" y="900973"/>
                  <a:pt x="600506" y="901326"/>
                  <a:pt x="600751" y="901680"/>
                </a:cubicBezTo>
                <a:lnTo>
                  <a:pt x="600011" y="900621"/>
                </a:lnTo>
                <a:close/>
              </a:path>
            </a:pathLst>
          </a:custGeom>
          <a:solidFill>
            <a:schemeClr val="bg1"/>
          </a:solidFill>
          <a:ln w="12700">
            <a:miter lim="400000"/>
          </a:ln>
        </p:spPr>
        <p:txBody>
          <a:bodyPr lIns="45719" rIns="45719"/>
          <a:lstStyle/>
          <a:p>
            <a:endParaRPr lang="zh-CN" altLang="en-US" kern="0">
              <a:solidFill>
                <a:srgbClr val="7D7D7D"/>
              </a:solidFill>
              <a:cs typeface="+mn-ea"/>
            </a:endParaRPr>
          </a:p>
        </p:txBody>
      </p:sp>
      <p:grpSp>
        <p:nvGrpSpPr>
          <p:cNvPr id="19" name="组合 18"/>
          <p:cNvGrpSpPr/>
          <p:nvPr/>
        </p:nvGrpSpPr>
        <p:grpSpPr>
          <a:xfrm>
            <a:off x="4759263" y="4232099"/>
            <a:ext cx="297776" cy="347357"/>
            <a:chOff x="3487402" y="2896844"/>
            <a:chExt cx="1390226" cy="1621704"/>
          </a:xfrm>
        </p:grpSpPr>
        <p:sp>
          <p:nvSpPr>
            <p:cNvPr id="23" name="图形 4"/>
            <p:cNvSpPr/>
            <p:nvPr/>
          </p:nvSpPr>
          <p:spPr>
            <a:xfrm>
              <a:off x="3487402" y="2896844"/>
              <a:ext cx="1390226" cy="444176"/>
            </a:xfrm>
            <a:custGeom>
              <a:avLst/>
              <a:gdLst>
                <a:gd name="connsiteX0" fmla="*/ 605734 w 1390226"/>
                <a:gd name="connsiteY0" fmla="*/ 228989 h 444176"/>
                <a:gd name="connsiteX1" fmla="*/ 84626 w 1390226"/>
                <a:gd name="connsiteY1" fmla="*/ 228989 h 444176"/>
                <a:gd name="connsiteX2" fmla="*/ 0 w 1390226"/>
                <a:gd name="connsiteY2" fmla="*/ 144362 h 444176"/>
                <a:gd name="connsiteX3" fmla="*/ 0 w 1390226"/>
                <a:gd name="connsiteY3" fmla="*/ 84853 h 444176"/>
                <a:gd name="connsiteX4" fmla="*/ 84626 w 1390226"/>
                <a:gd name="connsiteY4" fmla="*/ 0 h 444176"/>
                <a:gd name="connsiteX5" fmla="*/ 605509 w 1390226"/>
                <a:gd name="connsiteY5" fmla="*/ 0 h 444176"/>
                <a:gd name="connsiteX6" fmla="*/ 690135 w 1390226"/>
                <a:gd name="connsiteY6" fmla="*/ 84626 h 444176"/>
                <a:gd name="connsiteX7" fmla="*/ 690135 w 1390226"/>
                <a:gd name="connsiteY7" fmla="*/ 144137 h 444176"/>
                <a:gd name="connsiteX8" fmla="*/ 605734 w 1390226"/>
                <a:gd name="connsiteY8" fmla="*/ 228989 h 444176"/>
                <a:gd name="connsiteX9" fmla="*/ 1305600 w 1390226"/>
                <a:gd name="connsiteY9" fmla="*/ 444176 h 444176"/>
                <a:gd name="connsiteX10" fmla="*/ 796484 w 1390226"/>
                <a:gd name="connsiteY10" fmla="*/ 444176 h 444176"/>
                <a:gd name="connsiteX11" fmla="*/ 711856 w 1390226"/>
                <a:gd name="connsiteY11" fmla="*/ 359549 h 444176"/>
                <a:gd name="connsiteX12" fmla="*/ 711856 w 1390226"/>
                <a:gd name="connsiteY12" fmla="*/ 300040 h 444176"/>
                <a:gd name="connsiteX13" fmla="*/ 796484 w 1390226"/>
                <a:gd name="connsiteY13" fmla="*/ 215413 h 444176"/>
                <a:gd name="connsiteX14" fmla="*/ 1305600 w 1390226"/>
                <a:gd name="connsiteY14" fmla="*/ 215413 h 444176"/>
                <a:gd name="connsiteX15" fmla="*/ 1390226 w 1390226"/>
                <a:gd name="connsiteY15" fmla="*/ 300040 h 444176"/>
                <a:gd name="connsiteX16" fmla="*/ 1390226 w 1390226"/>
                <a:gd name="connsiteY16" fmla="*/ 359549 h 444176"/>
                <a:gd name="connsiteX17" fmla="*/ 1305600 w 1390226"/>
                <a:gd name="connsiteY17" fmla="*/ 444176 h 44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0226" h="444176">
                  <a:moveTo>
                    <a:pt x="605734" y="228989"/>
                  </a:moveTo>
                  <a:lnTo>
                    <a:pt x="84626" y="228989"/>
                  </a:lnTo>
                  <a:cubicBezTo>
                    <a:pt x="38013" y="228989"/>
                    <a:pt x="0" y="190975"/>
                    <a:pt x="0" y="144362"/>
                  </a:cubicBezTo>
                  <a:lnTo>
                    <a:pt x="0" y="84853"/>
                  </a:lnTo>
                  <a:cubicBezTo>
                    <a:pt x="0" y="38014"/>
                    <a:pt x="38013" y="0"/>
                    <a:pt x="84626" y="0"/>
                  </a:cubicBezTo>
                  <a:lnTo>
                    <a:pt x="605509" y="0"/>
                  </a:lnTo>
                  <a:cubicBezTo>
                    <a:pt x="652120" y="0"/>
                    <a:pt x="690135" y="38014"/>
                    <a:pt x="690135" y="84626"/>
                  </a:cubicBezTo>
                  <a:lnTo>
                    <a:pt x="690135" y="144137"/>
                  </a:lnTo>
                  <a:cubicBezTo>
                    <a:pt x="690362" y="190975"/>
                    <a:pt x="652347" y="228989"/>
                    <a:pt x="605734" y="228989"/>
                  </a:cubicBezTo>
                  <a:close/>
                  <a:moveTo>
                    <a:pt x="1305600" y="444176"/>
                  </a:moveTo>
                  <a:lnTo>
                    <a:pt x="796484" y="444176"/>
                  </a:lnTo>
                  <a:cubicBezTo>
                    <a:pt x="749871" y="444176"/>
                    <a:pt x="711856" y="406162"/>
                    <a:pt x="711856" y="359549"/>
                  </a:cubicBezTo>
                  <a:lnTo>
                    <a:pt x="711856" y="300040"/>
                  </a:lnTo>
                  <a:cubicBezTo>
                    <a:pt x="711856" y="253427"/>
                    <a:pt x="749871" y="215413"/>
                    <a:pt x="796484" y="215413"/>
                  </a:cubicBezTo>
                  <a:lnTo>
                    <a:pt x="1305600" y="215413"/>
                  </a:lnTo>
                  <a:cubicBezTo>
                    <a:pt x="1352211" y="215413"/>
                    <a:pt x="1390226" y="253427"/>
                    <a:pt x="1390226" y="300040"/>
                  </a:cubicBezTo>
                  <a:lnTo>
                    <a:pt x="1390226" y="359549"/>
                  </a:lnTo>
                  <a:cubicBezTo>
                    <a:pt x="1390453" y="406162"/>
                    <a:pt x="1352438" y="444176"/>
                    <a:pt x="1305600" y="444176"/>
                  </a:cubicBezTo>
                  <a:close/>
                </a:path>
              </a:pathLst>
            </a:custGeom>
            <a:solidFill>
              <a:schemeClr val="bg1"/>
            </a:solidFill>
            <a:ln w="12700">
              <a:miter lim="400000"/>
            </a:ln>
          </p:spPr>
          <p:txBody>
            <a:bodyPr rot="0" spcFirstLastPara="0" vertOverflow="overflow" horzOverflow="overflow" vert="horz" wrap="square" lIns="45719" tIns="45720" rIns="45719" bIns="45720" numCol="1" spcCol="0" rtlCol="0" fromWordArt="0" anchor="t" anchorCtr="0" forceAA="0" compatLnSpc="1">
              <a:noAutofit/>
            </a:bodyPr>
            <a:lstStyle/>
            <a:p>
              <a:endParaRPr lang="zh-CN" altLang="en-US" kern="0">
                <a:solidFill>
                  <a:srgbClr val="7D7D7D"/>
                </a:solidFill>
                <a:cs typeface="+mn-ea"/>
              </a:endParaRPr>
            </a:p>
          </p:txBody>
        </p:sp>
        <p:sp>
          <p:nvSpPr>
            <p:cNvPr id="24" name="图形 4"/>
            <p:cNvSpPr/>
            <p:nvPr/>
          </p:nvSpPr>
          <p:spPr>
            <a:xfrm>
              <a:off x="3597371" y="3082389"/>
              <a:ext cx="1181602" cy="1436159"/>
            </a:xfrm>
            <a:custGeom>
              <a:avLst/>
              <a:gdLst>
                <a:gd name="connsiteX0" fmla="*/ 445986 w 1181602"/>
                <a:gd name="connsiteY0" fmla="*/ 29868 h 1436159"/>
                <a:gd name="connsiteX1" fmla="*/ 445986 w 1181602"/>
                <a:gd name="connsiteY1" fmla="*/ 0 h 1436159"/>
                <a:gd name="connsiteX2" fmla="*/ 0 w 1181602"/>
                <a:gd name="connsiteY2" fmla="*/ 29868 h 1436159"/>
                <a:gd name="connsiteX3" fmla="*/ 0 w 1181602"/>
                <a:gd name="connsiteY3" fmla="*/ 1201062 h 1436159"/>
                <a:gd name="connsiteX4" fmla="*/ 235098 w 1181602"/>
                <a:gd name="connsiteY4" fmla="*/ 1436160 h 1436159"/>
                <a:gd name="connsiteX5" fmla="*/ 469969 w 1181602"/>
                <a:gd name="connsiteY5" fmla="*/ 1201289 h 1436159"/>
                <a:gd name="connsiteX6" fmla="*/ 469969 w 1181602"/>
                <a:gd name="connsiteY6" fmla="*/ 29868 h 1436159"/>
                <a:gd name="connsiteX7" fmla="*/ 445986 w 1181602"/>
                <a:gd name="connsiteY7" fmla="*/ 29868 h 1436159"/>
                <a:gd name="connsiteX8" fmla="*/ 207265 w 1181602"/>
                <a:gd name="connsiteY8" fmla="*/ 790828 h 1436159"/>
                <a:gd name="connsiteX9" fmla="*/ 184638 w 1181602"/>
                <a:gd name="connsiteY9" fmla="*/ 813456 h 1436159"/>
                <a:gd name="connsiteX10" fmla="*/ 162011 w 1181602"/>
                <a:gd name="connsiteY10" fmla="*/ 790828 h 1436159"/>
                <a:gd name="connsiteX11" fmla="*/ 162011 w 1181602"/>
                <a:gd name="connsiteY11" fmla="*/ 207040 h 1436159"/>
                <a:gd name="connsiteX12" fmla="*/ 184638 w 1181602"/>
                <a:gd name="connsiteY12" fmla="*/ 184413 h 1436159"/>
                <a:gd name="connsiteX13" fmla="*/ 207265 w 1181602"/>
                <a:gd name="connsiteY13" fmla="*/ 207040 h 1436159"/>
                <a:gd name="connsiteX14" fmla="*/ 207265 w 1181602"/>
                <a:gd name="connsiteY14" fmla="*/ 790828 h 1436159"/>
                <a:gd name="connsiteX15" fmla="*/ 1126391 w 1181602"/>
                <a:gd name="connsiteY15" fmla="*/ 210888 h 1436159"/>
                <a:gd name="connsiteX16" fmla="*/ 1126391 w 1181602"/>
                <a:gd name="connsiteY16" fmla="*/ 240756 h 1436159"/>
                <a:gd name="connsiteX17" fmla="*/ 766616 w 1181602"/>
                <a:gd name="connsiteY17" fmla="*/ 240756 h 1436159"/>
                <a:gd name="connsiteX18" fmla="*/ 766616 w 1181602"/>
                <a:gd name="connsiteY18" fmla="*/ 210888 h 1436159"/>
                <a:gd name="connsiteX19" fmla="*/ 711631 w 1181602"/>
                <a:gd name="connsiteY19" fmla="*/ 210888 h 1436159"/>
                <a:gd name="connsiteX20" fmla="*/ 711631 w 1181602"/>
                <a:gd name="connsiteY20" fmla="*/ 1226857 h 1436159"/>
                <a:gd name="connsiteX21" fmla="*/ 946729 w 1181602"/>
                <a:gd name="connsiteY21" fmla="*/ 1435256 h 1436159"/>
                <a:gd name="connsiteX22" fmla="*/ 1181602 w 1181602"/>
                <a:gd name="connsiteY22" fmla="*/ 1226857 h 1436159"/>
                <a:gd name="connsiteX23" fmla="*/ 1181602 w 1181602"/>
                <a:gd name="connsiteY23" fmla="*/ 210888 h 1436159"/>
                <a:gd name="connsiteX24" fmla="*/ 1126391 w 1181602"/>
                <a:gd name="connsiteY24" fmla="*/ 210888 h 1436159"/>
                <a:gd name="connsiteX25" fmla="*/ 896271 w 1181602"/>
                <a:gd name="connsiteY25" fmla="*/ 587181 h 1436159"/>
                <a:gd name="connsiteX26" fmla="*/ 873644 w 1181602"/>
                <a:gd name="connsiteY26" fmla="*/ 609808 h 1436159"/>
                <a:gd name="connsiteX27" fmla="*/ 851016 w 1181602"/>
                <a:gd name="connsiteY27" fmla="*/ 587181 h 1436159"/>
                <a:gd name="connsiteX28" fmla="*/ 851016 w 1181602"/>
                <a:gd name="connsiteY28" fmla="*/ 322440 h 1436159"/>
                <a:gd name="connsiteX29" fmla="*/ 873644 w 1181602"/>
                <a:gd name="connsiteY29" fmla="*/ 299812 h 1436159"/>
                <a:gd name="connsiteX30" fmla="*/ 896271 w 1181602"/>
                <a:gd name="connsiteY30" fmla="*/ 322440 h 1436159"/>
                <a:gd name="connsiteX31" fmla="*/ 896271 w 1181602"/>
                <a:gd name="connsiteY31" fmla="*/ 587181 h 1436159"/>
                <a:gd name="connsiteX32" fmla="*/ 1021852 w 1181602"/>
                <a:gd name="connsiteY32" fmla="*/ 851922 h 1436159"/>
                <a:gd name="connsiteX33" fmla="*/ 999225 w 1181602"/>
                <a:gd name="connsiteY33" fmla="*/ 874549 h 1436159"/>
                <a:gd name="connsiteX34" fmla="*/ 976597 w 1181602"/>
                <a:gd name="connsiteY34" fmla="*/ 851922 h 1436159"/>
                <a:gd name="connsiteX35" fmla="*/ 976597 w 1181602"/>
                <a:gd name="connsiteY35" fmla="*/ 322440 h 1436159"/>
                <a:gd name="connsiteX36" fmla="*/ 999225 w 1181602"/>
                <a:gd name="connsiteY36" fmla="*/ 299812 h 1436159"/>
                <a:gd name="connsiteX37" fmla="*/ 1021852 w 1181602"/>
                <a:gd name="connsiteY37" fmla="*/ 322440 h 1436159"/>
                <a:gd name="connsiteX38" fmla="*/ 1021852 w 1181602"/>
                <a:gd name="connsiteY38" fmla="*/ 851922 h 14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1602" h="1436159">
                  <a:moveTo>
                    <a:pt x="445986" y="29868"/>
                  </a:moveTo>
                  <a:lnTo>
                    <a:pt x="445986" y="0"/>
                  </a:lnTo>
                  <a:lnTo>
                    <a:pt x="0" y="29868"/>
                  </a:lnTo>
                  <a:lnTo>
                    <a:pt x="0" y="1201062"/>
                  </a:lnTo>
                  <a:cubicBezTo>
                    <a:pt x="0" y="1330717"/>
                    <a:pt x="105443" y="1436160"/>
                    <a:pt x="235098" y="1436160"/>
                  </a:cubicBezTo>
                  <a:cubicBezTo>
                    <a:pt x="364754" y="1436160"/>
                    <a:pt x="470196" y="1330717"/>
                    <a:pt x="469969" y="1201289"/>
                  </a:cubicBezTo>
                  <a:lnTo>
                    <a:pt x="469969" y="29868"/>
                  </a:lnTo>
                  <a:lnTo>
                    <a:pt x="445986" y="29868"/>
                  </a:lnTo>
                  <a:close/>
                  <a:moveTo>
                    <a:pt x="207265" y="790828"/>
                  </a:moveTo>
                  <a:cubicBezTo>
                    <a:pt x="207265" y="803272"/>
                    <a:pt x="197084" y="813456"/>
                    <a:pt x="184638" y="813456"/>
                  </a:cubicBezTo>
                  <a:cubicBezTo>
                    <a:pt x="172194" y="813456"/>
                    <a:pt x="162011" y="803272"/>
                    <a:pt x="162011" y="790828"/>
                  </a:cubicBezTo>
                  <a:lnTo>
                    <a:pt x="162011" y="207040"/>
                  </a:lnTo>
                  <a:cubicBezTo>
                    <a:pt x="162011" y="194595"/>
                    <a:pt x="172194" y="184413"/>
                    <a:pt x="184638" y="184413"/>
                  </a:cubicBezTo>
                  <a:cubicBezTo>
                    <a:pt x="197084" y="184413"/>
                    <a:pt x="207265" y="194595"/>
                    <a:pt x="207265" y="207040"/>
                  </a:cubicBezTo>
                  <a:lnTo>
                    <a:pt x="207265" y="790828"/>
                  </a:lnTo>
                  <a:close/>
                  <a:moveTo>
                    <a:pt x="1126391" y="210888"/>
                  </a:moveTo>
                  <a:lnTo>
                    <a:pt x="1126391" y="240756"/>
                  </a:lnTo>
                  <a:lnTo>
                    <a:pt x="766616" y="240756"/>
                  </a:lnTo>
                  <a:lnTo>
                    <a:pt x="766616" y="210888"/>
                  </a:lnTo>
                  <a:lnTo>
                    <a:pt x="711631" y="210888"/>
                  </a:lnTo>
                  <a:lnTo>
                    <a:pt x="711631" y="1226857"/>
                  </a:lnTo>
                  <a:cubicBezTo>
                    <a:pt x="711631" y="1341578"/>
                    <a:pt x="817074" y="1435256"/>
                    <a:pt x="946729" y="1435256"/>
                  </a:cubicBezTo>
                  <a:cubicBezTo>
                    <a:pt x="1076385" y="1435256"/>
                    <a:pt x="1181602" y="1341578"/>
                    <a:pt x="1181602" y="1226857"/>
                  </a:cubicBezTo>
                  <a:lnTo>
                    <a:pt x="1181602" y="210888"/>
                  </a:lnTo>
                  <a:lnTo>
                    <a:pt x="1126391" y="210888"/>
                  </a:lnTo>
                  <a:close/>
                  <a:moveTo>
                    <a:pt x="896271" y="587181"/>
                  </a:moveTo>
                  <a:cubicBezTo>
                    <a:pt x="896271" y="599627"/>
                    <a:pt x="886087" y="609808"/>
                    <a:pt x="873644" y="609808"/>
                  </a:cubicBezTo>
                  <a:cubicBezTo>
                    <a:pt x="861198" y="609808"/>
                    <a:pt x="851016" y="599627"/>
                    <a:pt x="851016" y="587181"/>
                  </a:cubicBezTo>
                  <a:lnTo>
                    <a:pt x="851016" y="322440"/>
                  </a:lnTo>
                  <a:cubicBezTo>
                    <a:pt x="851016" y="309996"/>
                    <a:pt x="861198" y="299812"/>
                    <a:pt x="873644" y="299812"/>
                  </a:cubicBezTo>
                  <a:cubicBezTo>
                    <a:pt x="886087" y="299812"/>
                    <a:pt x="896271" y="309996"/>
                    <a:pt x="896271" y="322440"/>
                  </a:cubicBezTo>
                  <a:lnTo>
                    <a:pt x="896271" y="587181"/>
                  </a:lnTo>
                  <a:close/>
                  <a:moveTo>
                    <a:pt x="1021852" y="851922"/>
                  </a:moveTo>
                  <a:cubicBezTo>
                    <a:pt x="1021852" y="864366"/>
                    <a:pt x="1011670" y="874549"/>
                    <a:pt x="999225" y="874549"/>
                  </a:cubicBezTo>
                  <a:cubicBezTo>
                    <a:pt x="986781" y="874549"/>
                    <a:pt x="976597" y="864366"/>
                    <a:pt x="976597" y="851922"/>
                  </a:cubicBezTo>
                  <a:lnTo>
                    <a:pt x="976597" y="322440"/>
                  </a:lnTo>
                  <a:cubicBezTo>
                    <a:pt x="976597" y="309996"/>
                    <a:pt x="986779" y="299812"/>
                    <a:pt x="999225" y="299812"/>
                  </a:cubicBezTo>
                  <a:cubicBezTo>
                    <a:pt x="1011670" y="299812"/>
                    <a:pt x="1021852" y="309996"/>
                    <a:pt x="1021852" y="322440"/>
                  </a:cubicBezTo>
                  <a:lnTo>
                    <a:pt x="1021852" y="851922"/>
                  </a:lnTo>
                  <a:close/>
                </a:path>
              </a:pathLst>
            </a:custGeom>
            <a:solidFill>
              <a:schemeClr val="bg1"/>
            </a:solidFill>
            <a:ln w="12700">
              <a:miter lim="400000"/>
            </a:ln>
          </p:spPr>
          <p:txBody>
            <a:bodyPr rot="0" spcFirstLastPara="0" vertOverflow="overflow" horzOverflow="overflow" vert="horz" wrap="square" lIns="45719" tIns="45720" rIns="45719" bIns="45720" numCol="1" spcCol="0" rtlCol="0" fromWordArt="0" anchor="t" anchorCtr="0" forceAA="0" compatLnSpc="1">
              <a:noAutofit/>
            </a:bodyPr>
            <a:lstStyle/>
            <a:p>
              <a:endParaRPr lang="zh-CN" altLang="en-US" kern="0">
                <a:solidFill>
                  <a:srgbClr val="7D7D7D"/>
                </a:solidFill>
                <a:cs typeface="+mn-ea"/>
              </a:endParaRPr>
            </a:p>
          </p:txBody>
        </p:sp>
      </p:grpSp>
      <p:grpSp>
        <p:nvGrpSpPr>
          <p:cNvPr id="4" name="组合 3"/>
          <p:cNvGrpSpPr/>
          <p:nvPr/>
        </p:nvGrpSpPr>
        <p:grpSpPr>
          <a:xfrm>
            <a:off x="516000" y="425108"/>
            <a:ext cx="5398770" cy="492443"/>
            <a:chOff x="516000" y="425108"/>
            <a:chExt cx="5398770" cy="492443"/>
          </a:xfrm>
        </p:grpSpPr>
        <p:sp>
          <p:nvSpPr>
            <p:cNvPr id="7" name="文本框 6"/>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 name="文本框 8"/>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10" name="文本框 9"/>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22" name="文本框 1">
            <a:extLst>
              <a:ext uri="{FF2B5EF4-FFF2-40B4-BE49-F238E27FC236}">
                <a16:creationId xmlns:a16="http://schemas.microsoft.com/office/drawing/2014/main" id="{31A4EA12-18BA-AAC0-A1E5-A9DF521AF5D8}"/>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1.3</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挖掘目标</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02</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69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数据的准备</a:t>
            </a:r>
          </a:p>
        </p:txBody>
      </p:sp>
      <p:grpSp>
        <p:nvGrpSpPr>
          <p:cNvPr id="19" name="组合 18"/>
          <p:cNvGrpSpPr/>
          <p:nvPr/>
        </p:nvGrpSpPr>
        <p:grpSpPr>
          <a:xfrm flipH="1">
            <a:off x="755772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3" name="文本框 22"/>
          <p:cNvSpPr txBox="1"/>
          <p:nvPr/>
        </p:nvSpPr>
        <p:spPr>
          <a:xfrm>
            <a:off x="4464761" y="3335818"/>
            <a:ext cx="3262478" cy="260350"/>
          </a:xfrm>
          <a:prstGeom prst="rect">
            <a:avLst/>
          </a:prstGeom>
          <a:noFill/>
        </p:spPr>
        <p:txBody>
          <a:bodyPr wrap="square">
            <a:spAutoFit/>
          </a:bodyPr>
          <a:lstStyle/>
          <a:p>
            <a:pPr algn="ctr">
              <a:defRPr/>
            </a:pPr>
            <a:r>
              <a:rPr lang="en-US" altLang="zh-CN" sz="1100" i="1" spc="300" dirty="0">
                <a:solidFill>
                  <a:schemeClr val="bg1"/>
                </a:solidFill>
                <a:effectLst>
                  <a:outerShdw blurRad="127000" dist="38100" dir="16200000" algn="ctr" rotWithShape="0">
                    <a:schemeClr val="bg1">
                      <a:alpha val="20000"/>
                    </a:schemeClr>
                  </a:outerShdw>
                </a:effectLst>
                <a:cs typeface="+mn-ea"/>
                <a:sym typeface="+mn-lt"/>
              </a:rPr>
              <a:t>Data Preparation</a:t>
            </a:r>
          </a:p>
        </p:txBody>
      </p:sp>
      <p:grpSp>
        <p:nvGrpSpPr>
          <p:cNvPr id="24" name="组合 23"/>
          <p:cNvGrpSpPr/>
          <p:nvPr/>
        </p:nvGrpSpPr>
        <p:grpSpPr>
          <a:xfrm>
            <a:off x="321508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 name="文本框 1"/>
          <p:cNvSpPr txBox="1"/>
          <p:nvPr/>
        </p:nvSpPr>
        <p:spPr>
          <a:xfrm>
            <a:off x="4743450" y="4824095"/>
            <a:ext cx="3351530" cy="70675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一、数据的选择</a:t>
            </a:r>
          </a:p>
          <a:p>
            <a:r>
              <a:rPr lang="zh-CN" altLang="en-US" sz="2000">
                <a:latin typeface="宋体" panose="02010600030101010101" pitchFamily="2" charset="-122"/>
                <a:ea typeface="宋体" panose="02010600030101010101" pitchFamily="2" charset="-122"/>
              </a:rPr>
              <a:t>二、数据的预处理</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27" name="椭圆 26"/>
          <p:cNvSpPr/>
          <p:nvPr/>
        </p:nvSpPr>
        <p:spPr>
          <a:xfrm>
            <a:off x="8606356" y="2615959"/>
            <a:ext cx="1871142" cy="18711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48" name="椭圆 47"/>
          <p:cNvSpPr/>
          <p:nvPr/>
        </p:nvSpPr>
        <p:spPr>
          <a:xfrm>
            <a:off x="8273150" y="2282753"/>
            <a:ext cx="2537555" cy="2537555"/>
          </a:xfrm>
          <a:prstGeom prst="ellipse">
            <a:avLst/>
          </a:prstGeom>
          <a:noFill/>
          <a:ln w="1270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49" name="椭圆 48"/>
          <p:cNvSpPr/>
          <p:nvPr/>
        </p:nvSpPr>
        <p:spPr>
          <a:xfrm>
            <a:off x="8106546" y="2116149"/>
            <a:ext cx="2870762" cy="2870762"/>
          </a:xfrm>
          <a:prstGeom prst="ellipse">
            <a:avLst/>
          </a:prstGeom>
          <a:noFill/>
          <a:ln w="12700" cap="flat" cmpd="sng" algn="ctr">
            <a:solidFill>
              <a:schemeClr val="accent1">
                <a:alpha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0" name="椭圆 49"/>
          <p:cNvSpPr/>
          <p:nvPr/>
        </p:nvSpPr>
        <p:spPr>
          <a:xfrm>
            <a:off x="7939943" y="1949546"/>
            <a:ext cx="3203968" cy="3203968"/>
          </a:xfrm>
          <a:prstGeom prst="ellipse">
            <a:avLst/>
          </a:prstGeom>
          <a:noFill/>
          <a:ln w="12700" cap="flat" cmpd="sng" algn="ctr">
            <a:solidFill>
              <a:schemeClr val="accent1">
                <a:alpha val="3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1" name="椭圆 50"/>
          <p:cNvSpPr/>
          <p:nvPr/>
        </p:nvSpPr>
        <p:spPr>
          <a:xfrm>
            <a:off x="7773340" y="1782943"/>
            <a:ext cx="3537175" cy="3537175"/>
          </a:xfrm>
          <a:prstGeom prst="ellipse">
            <a:avLst/>
          </a:prstGeom>
          <a:noFill/>
          <a:ln w="12700" cap="flat" cmpd="sng" algn="ctr">
            <a:solidFill>
              <a:schemeClr val="accent1">
                <a:alpha val="2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2" name="椭圆 51"/>
          <p:cNvSpPr/>
          <p:nvPr/>
        </p:nvSpPr>
        <p:spPr>
          <a:xfrm>
            <a:off x="7606737" y="1616340"/>
            <a:ext cx="3870381" cy="3870381"/>
          </a:xfrm>
          <a:prstGeom prst="ellipse">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53" name="流程图: 联系 1"/>
          <p:cNvSpPr/>
          <p:nvPr/>
        </p:nvSpPr>
        <p:spPr>
          <a:xfrm>
            <a:off x="8765825" y="2775428"/>
            <a:ext cx="1552203" cy="1552203"/>
          </a:xfrm>
          <a:prstGeom prst="flowChartConnector">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54" name="流程图: 联系 1"/>
          <p:cNvSpPr/>
          <p:nvPr/>
        </p:nvSpPr>
        <p:spPr>
          <a:xfrm>
            <a:off x="8866412" y="2876015"/>
            <a:ext cx="1351031" cy="135103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55" name="流程图: 联系 1"/>
          <p:cNvSpPr/>
          <p:nvPr/>
        </p:nvSpPr>
        <p:spPr>
          <a:xfrm rot="16200000">
            <a:off x="8086269" y="3326977"/>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58" name="流程图: 联系 1"/>
          <p:cNvSpPr/>
          <p:nvPr/>
        </p:nvSpPr>
        <p:spPr>
          <a:xfrm rot="19800000">
            <a:off x="8701821" y="2260809"/>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1" name="流程图: 联系 1"/>
          <p:cNvSpPr/>
          <p:nvPr/>
        </p:nvSpPr>
        <p:spPr>
          <a:xfrm rot="1800000">
            <a:off x="9932926" y="2260809"/>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2" name="流程图: 联系 1"/>
          <p:cNvSpPr/>
          <p:nvPr/>
        </p:nvSpPr>
        <p:spPr>
          <a:xfrm rot="5400000">
            <a:off x="10687295" y="3326977"/>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3" name="流程图: 联系 1"/>
          <p:cNvSpPr/>
          <p:nvPr/>
        </p:nvSpPr>
        <p:spPr>
          <a:xfrm rot="9000000">
            <a:off x="10212723" y="4414284"/>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4" name="流程图: 联系 1"/>
          <p:cNvSpPr/>
          <p:nvPr/>
        </p:nvSpPr>
        <p:spPr>
          <a:xfrm rot="12600000">
            <a:off x="8701821" y="4393145"/>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71" name="Freeform 884"/>
          <p:cNvSpPr>
            <a:spLocks noEditPoints="1"/>
          </p:cNvSpPr>
          <p:nvPr/>
        </p:nvSpPr>
        <p:spPr bwMode="auto">
          <a:xfrm>
            <a:off x="9137253" y="3244403"/>
            <a:ext cx="810844" cy="661913"/>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ysClr val="window" lastClr="FFFFFF"/>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black"/>
              </a:solidFill>
              <a:effectLst/>
              <a:uLnTx/>
              <a:uFillTx/>
              <a:cs typeface="+mn-ea"/>
              <a:sym typeface="+mn-lt"/>
            </a:endParaRPr>
          </a:p>
        </p:txBody>
      </p:sp>
      <p:sp>
        <p:nvSpPr>
          <p:cNvPr id="72" name="文本框 71"/>
          <p:cNvSpPr txBox="1"/>
          <p:nvPr/>
        </p:nvSpPr>
        <p:spPr>
          <a:xfrm>
            <a:off x="598170" y="1616075"/>
            <a:ext cx="6574790" cy="706755"/>
          </a:xfrm>
          <a:prstGeom prst="rect">
            <a:avLst/>
          </a:prstGeom>
          <a:noFill/>
        </p:spPr>
        <p:txBody>
          <a:bodyPr wrap="square" rtlCol="0">
            <a:spAutoFit/>
          </a:bodyPr>
          <a:lstStyle/>
          <a:p>
            <a:pPr indent="457200" fontAlgn="auto"/>
            <a:r>
              <a:rPr lang="zh-CN" altLang="en-US" sz="2000">
                <a:latin typeface="宋体" panose="02010600030101010101" pitchFamily="2" charset="-122"/>
                <a:ea typeface="宋体" panose="02010600030101010101" pitchFamily="2" charset="-122"/>
                <a:cs typeface="宋体" panose="02010600030101010101" pitchFamily="2" charset="-122"/>
              </a:rPr>
              <a:t>1997年DeRisi在研究酵母基因表达时所得的酵母生长过程中的7个不同时间点对基因表达水平测量的数据。</a:t>
            </a:r>
          </a:p>
        </p:txBody>
      </p:sp>
      <p:pic>
        <p:nvPicPr>
          <p:cNvPr id="77" name="图片 76"/>
          <p:cNvPicPr>
            <a:picLocks noChangeAspect="1"/>
          </p:cNvPicPr>
          <p:nvPr/>
        </p:nvPicPr>
        <p:blipFill>
          <a:blip r:embed="rId2"/>
          <a:stretch>
            <a:fillRect/>
          </a:stretch>
        </p:blipFill>
        <p:spPr>
          <a:xfrm>
            <a:off x="946785" y="3077210"/>
            <a:ext cx="4266565" cy="3561080"/>
          </a:xfrm>
          <a:prstGeom prst="rect">
            <a:avLst/>
          </a:prstGeom>
        </p:spPr>
      </p:pic>
      <p:sp>
        <p:nvSpPr>
          <p:cNvPr id="78" name="文本框 77"/>
          <p:cNvSpPr txBox="1"/>
          <p:nvPr/>
        </p:nvSpPr>
        <p:spPr>
          <a:xfrm>
            <a:off x="946785" y="2515870"/>
            <a:ext cx="357949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导入并查看数据</a:t>
            </a:r>
          </a:p>
        </p:txBody>
      </p:sp>
      <p:sp>
        <p:nvSpPr>
          <p:cNvPr id="28" name="文本框 1">
            <a:extLst>
              <a:ext uri="{FF2B5EF4-FFF2-40B4-BE49-F238E27FC236}">
                <a16:creationId xmlns:a16="http://schemas.microsoft.com/office/drawing/2014/main" id="{3ECAC03F-BAE2-EFE3-8493-4FC00A479112}"/>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数据的选择</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pic>
        <p:nvPicPr>
          <p:cNvPr id="14" name="图片 13"/>
          <p:cNvPicPr>
            <a:picLocks noChangeAspect="1"/>
          </p:cNvPicPr>
          <p:nvPr>
            <p:custDataLst>
              <p:tags r:id="rId1"/>
            </p:custDataLst>
          </p:nvPr>
        </p:nvPicPr>
        <p:blipFill>
          <a:blip r:embed="rId3"/>
          <a:stretch>
            <a:fillRect/>
          </a:stretch>
        </p:blipFill>
        <p:spPr>
          <a:xfrm>
            <a:off x="754380" y="2390775"/>
            <a:ext cx="4909820" cy="3714750"/>
          </a:xfrm>
          <a:prstGeom prst="rect">
            <a:avLst/>
          </a:prstGeom>
        </p:spPr>
      </p:pic>
      <p:sp>
        <p:nvSpPr>
          <p:cNvPr id="15" name="文本框 14"/>
          <p:cNvSpPr txBox="1"/>
          <p:nvPr/>
        </p:nvSpPr>
        <p:spPr>
          <a:xfrm>
            <a:off x="2045335" y="1720850"/>
            <a:ext cx="1884680" cy="368300"/>
          </a:xfrm>
          <a:prstGeom prst="rect">
            <a:avLst/>
          </a:prstGeom>
          <a:noFill/>
        </p:spPr>
        <p:txBody>
          <a:bodyPr wrap="square" rtlCol="0">
            <a:spAutoFit/>
          </a:bodyPr>
          <a:lstStyle/>
          <a:p>
            <a:r>
              <a:rPr lang="zh-CN" altLang="en-US"/>
              <a:t>删除</a:t>
            </a:r>
            <a:r>
              <a:rPr lang="en-US" altLang="zh-CN"/>
              <a:t>EMPTY</a:t>
            </a:r>
            <a:r>
              <a:rPr lang="zh-CN" altLang="en-US"/>
              <a:t>数据</a:t>
            </a:r>
          </a:p>
        </p:txBody>
      </p:sp>
      <p:pic>
        <p:nvPicPr>
          <p:cNvPr id="19" name="图片 18"/>
          <p:cNvPicPr>
            <a:picLocks noChangeAspect="1"/>
          </p:cNvPicPr>
          <p:nvPr/>
        </p:nvPicPr>
        <p:blipFill>
          <a:blip r:embed="rId4"/>
          <a:stretch>
            <a:fillRect/>
          </a:stretch>
        </p:blipFill>
        <p:spPr>
          <a:xfrm>
            <a:off x="6418580" y="2391093"/>
            <a:ext cx="5017770" cy="3714115"/>
          </a:xfrm>
          <a:prstGeom prst="rect">
            <a:avLst/>
          </a:prstGeom>
        </p:spPr>
      </p:pic>
      <p:sp>
        <p:nvSpPr>
          <p:cNvPr id="20" name="文本框 19"/>
          <p:cNvSpPr txBox="1"/>
          <p:nvPr/>
        </p:nvSpPr>
        <p:spPr>
          <a:xfrm>
            <a:off x="7378700" y="1720850"/>
            <a:ext cx="2350770" cy="368300"/>
          </a:xfrm>
          <a:prstGeom prst="rect">
            <a:avLst/>
          </a:prstGeom>
          <a:noFill/>
        </p:spPr>
        <p:txBody>
          <a:bodyPr wrap="square" rtlCol="0">
            <a:spAutoFit/>
          </a:bodyPr>
          <a:lstStyle/>
          <a:p>
            <a:r>
              <a:rPr lang="zh-CN"/>
              <a:t>对缺失数据插值处理</a:t>
            </a:r>
          </a:p>
        </p:txBody>
      </p:sp>
      <p:sp>
        <p:nvSpPr>
          <p:cNvPr id="13" name="文本框 1">
            <a:extLst>
              <a:ext uri="{FF2B5EF4-FFF2-40B4-BE49-F238E27FC236}">
                <a16:creationId xmlns:a16="http://schemas.microsoft.com/office/drawing/2014/main" id="{C9D1BEEF-1EB7-D00C-3D88-CAA3C866EDB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VjYzhjMWM1YWFiZGMzMDA2NGY5YzM1MDJiYjg5YTQ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5,&quot;width&quot;:1017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d2c09c0-a4b2-4ede-af8d-f1d8f8da9a8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8044fa6-d60a-4a8f-83ba-a321cef4626e}"/>
  <p:tag name="TABLE_ENDDRAG_ORIGIN_RECT" val="707*86"/>
  <p:tag name="TABLE_ENDDRAG_RECT" val="103*282*707*86"/>
</p:tagLst>
</file>

<file path=ppt/theme/theme1.xml><?xml version="1.0" encoding="utf-8"?>
<a:theme xmlns:a="http://schemas.openxmlformats.org/drawingml/2006/main" name="Office 主题​​">
  <a:themeElements>
    <a:clrScheme name="自定义 567">
      <a:dk1>
        <a:sysClr val="windowText" lastClr="000000"/>
      </a:dk1>
      <a:lt1>
        <a:sysClr val="window" lastClr="FFFFFF"/>
      </a:lt1>
      <a:dk2>
        <a:srgbClr val="44546A"/>
      </a:dk2>
      <a:lt2>
        <a:srgbClr val="E7E6E6"/>
      </a:lt2>
      <a:accent1>
        <a:srgbClr val="00A7EE"/>
      </a:accent1>
      <a:accent2>
        <a:srgbClr val="007ACD"/>
      </a:accent2>
      <a:accent3>
        <a:srgbClr val="005FBA"/>
      </a:accent3>
      <a:accent4>
        <a:srgbClr val="FFC000"/>
      </a:accent4>
      <a:accent5>
        <a:srgbClr val="5B9BD5"/>
      </a:accent5>
      <a:accent6>
        <a:srgbClr val="70AD47"/>
      </a:accent6>
      <a:hlink>
        <a:srgbClr val="0563C1"/>
      </a:hlink>
      <a:folHlink>
        <a:srgbClr val="954F72"/>
      </a:folHlink>
    </a:clrScheme>
    <a:fontScheme name="bu2jhmr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模板制作369</Template>
  <TotalTime>18</TotalTime>
  <Words>1584</Words>
  <Application>Microsoft Office PowerPoint</Application>
  <PresentationFormat>宽屏</PresentationFormat>
  <Paragraphs>231</Paragraphs>
  <Slides>35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-apple-system</vt:lpstr>
      <vt:lpstr>Arial Unicode MS</vt:lpstr>
      <vt:lpstr>Helvetica Neue</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生物医药行业总结汇报通用ppt模板</dc:title>
  <dc:creator>非同儿熙</dc:creator>
  <cp:keywords>P界达人</cp:keywords>
  <dc:description>www.51pptmoban.com</dc:description>
  <cp:lastModifiedBy>陈 阡陌</cp:lastModifiedBy>
  <cp:revision>774</cp:revision>
  <dcterms:created xsi:type="dcterms:W3CDTF">2021-06-11T02:08:00Z</dcterms:created>
  <dcterms:modified xsi:type="dcterms:W3CDTF">2023-06-30T11:54:59Z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BABFCD7EB3C04360B34AAD06C8C7B767</vt:lpwstr>
  </property>
  <property fmtid="{D5CDD505-2E9C-101B-9397-08002B2CF9AE}" pid="3" name="KSOProductBuildVer">
    <vt:lpwstr>2052-11.1.0.11636</vt:lpwstr>
  </property>
</Properties>
</file>